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69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277" r:id="rId13"/>
    <p:sldId id="326" r:id="rId14"/>
    <p:sldId id="327" r:id="rId15"/>
    <p:sldId id="370" r:id="rId16"/>
    <p:sldId id="328" r:id="rId17"/>
    <p:sldId id="306" r:id="rId18"/>
    <p:sldId id="350" r:id="rId19"/>
    <p:sldId id="351" r:id="rId20"/>
    <p:sldId id="352" r:id="rId21"/>
    <p:sldId id="349" r:id="rId22"/>
    <p:sldId id="332" r:id="rId23"/>
    <p:sldId id="307" r:id="rId24"/>
    <p:sldId id="281" r:id="rId25"/>
    <p:sldId id="333" r:id="rId26"/>
    <p:sldId id="282" r:id="rId27"/>
    <p:sldId id="371" r:id="rId28"/>
    <p:sldId id="335" r:id="rId29"/>
    <p:sldId id="353" r:id="rId30"/>
    <p:sldId id="336" r:id="rId31"/>
    <p:sldId id="337" r:id="rId32"/>
    <p:sldId id="344" r:id="rId33"/>
    <p:sldId id="343" r:id="rId34"/>
    <p:sldId id="338" r:id="rId35"/>
    <p:sldId id="339" r:id="rId36"/>
    <p:sldId id="340" r:id="rId37"/>
    <p:sldId id="341" r:id="rId38"/>
    <p:sldId id="342" r:id="rId39"/>
    <p:sldId id="284" r:id="rId40"/>
    <p:sldId id="311" r:id="rId41"/>
    <p:sldId id="288" r:id="rId42"/>
    <p:sldId id="363" r:id="rId43"/>
    <p:sldId id="286" r:id="rId44"/>
    <p:sldId id="292" r:id="rId45"/>
    <p:sldId id="372" r:id="rId46"/>
    <p:sldId id="364" r:id="rId47"/>
    <p:sldId id="285" r:id="rId48"/>
    <p:sldId id="365" r:id="rId49"/>
    <p:sldId id="345" r:id="rId50"/>
    <p:sldId id="346" r:id="rId51"/>
    <p:sldId id="293" r:id="rId52"/>
    <p:sldId id="347" r:id="rId53"/>
    <p:sldId id="295" r:id="rId54"/>
    <p:sldId id="289" r:id="rId55"/>
    <p:sldId id="297" r:id="rId56"/>
    <p:sldId id="287" r:id="rId57"/>
    <p:sldId id="301" r:id="rId58"/>
    <p:sldId id="366" r:id="rId59"/>
    <p:sldId id="367" r:id="rId60"/>
    <p:sldId id="368" r:id="rId61"/>
    <p:sldId id="329" r:id="rId62"/>
    <p:sldId id="312" r:id="rId63"/>
    <p:sldId id="313" r:id="rId64"/>
    <p:sldId id="314" r:id="rId65"/>
    <p:sldId id="348" r:id="rId66"/>
    <p:sldId id="354" r:id="rId67"/>
    <p:sldId id="373" r:id="rId68"/>
    <p:sldId id="318" r:id="rId69"/>
    <p:sldId id="319" r:id="rId70"/>
    <p:sldId id="320" r:id="rId71"/>
    <p:sldId id="322" r:id="rId72"/>
    <p:sldId id="324" r:id="rId73"/>
    <p:sldId id="323" r:id="rId74"/>
    <p:sldId id="374" r:id="rId75"/>
    <p:sldId id="355" r:id="rId76"/>
    <p:sldId id="317" r:id="rId77"/>
    <p:sldId id="315" r:id="rId78"/>
    <p:sldId id="316" r:id="rId79"/>
    <p:sldId id="321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65" autoAdjust="0"/>
  </p:normalViewPr>
  <p:slideViewPr>
    <p:cSldViewPr>
      <p:cViewPr varScale="1">
        <p:scale>
          <a:sx n="111" d="100"/>
          <a:sy n="111" d="100"/>
        </p:scale>
        <p:origin x="45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4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4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2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6C90-17BF-41C6-B46D-250572424B41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8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8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1.png"/><Relationship Id="rId5" Type="http://schemas.openxmlformats.org/officeDocument/2006/relationships/image" Target="../media/image561.png"/><Relationship Id="rId4" Type="http://schemas.openxmlformats.org/officeDocument/2006/relationships/image" Target="../media/image5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10.png"/><Relationship Id="rId7" Type="http://schemas.openxmlformats.org/officeDocument/2006/relationships/image" Target="../media/image6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11" Type="http://schemas.openxmlformats.org/officeDocument/2006/relationships/image" Target="../media/image57.png"/><Relationship Id="rId5" Type="http://schemas.openxmlformats.org/officeDocument/2006/relationships/image" Target="../media/image530.png"/><Relationship Id="rId10" Type="http://schemas.openxmlformats.org/officeDocument/2006/relationships/image" Target="../media/image570.png"/><Relationship Id="rId4" Type="http://schemas.openxmlformats.org/officeDocument/2006/relationships/image" Target="../media/image61.png"/><Relationship Id="rId9" Type="http://schemas.openxmlformats.org/officeDocument/2006/relationships/image" Target="../media/image5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mchandbook.net/HandbookChapter6.pdf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5.png"/><Relationship Id="rId3" Type="http://schemas.openxmlformats.org/officeDocument/2006/relationships/image" Target="../media/image650.png"/><Relationship Id="rId7" Type="http://schemas.openxmlformats.org/officeDocument/2006/relationships/image" Target="../media/image57.png"/><Relationship Id="rId12" Type="http://schemas.openxmlformats.org/officeDocument/2006/relationships/image" Target="../media/image7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3770055"/>
            <a:ext cx="6324600" cy="2062103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/>
              <a:t>Bayesian Hierarchical Models – an introduction</a:t>
            </a:r>
          </a:p>
          <a:p>
            <a:pPr algn="ctr"/>
            <a:endParaRPr lang="en-GB" sz="800" b="1" dirty="0"/>
          </a:p>
          <a:p>
            <a:pPr algn="ctr"/>
            <a:r>
              <a:rPr lang="en-GB" sz="4000" b="1" dirty="0" smtClean="0"/>
              <a:t>Kate Searle</a:t>
            </a:r>
          </a:p>
        </p:txBody>
      </p:sp>
    </p:spTree>
    <p:extLst>
      <p:ext uri="{BB962C8B-B14F-4D97-AF65-F5344CB8AC3E}">
        <p14:creationId xmlns:p14="http://schemas.microsoft.com/office/powerpoint/2010/main" val="1360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4941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2</a:t>
            </a:r>
            <a:r>
              <a:rPr lang="en-GB" sz="3600" b="1" dirty="0" smtClean="0"/>
              <a:t>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7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85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119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27143" y="300746"/>
            <a:ext cx="480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 smtClean="0"/>
              <a:t>fundamentals…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732128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3400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00" y="1828800"/>
            <a:ext cx="1752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95400" y="2667000"/>
            <a:ext cx="228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5400" y="36576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400" y="42672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>
            <a:off x="838200" y="4648200"/>
            <a:ext cx="457200" cy="6096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304800"/>
            <a:ext cx="502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228600" y="1009471"/>
            <a:ext cx="8534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Random variables</a:t>
            </a:r>
          </a:p>
          <a:p>
            <a:endParaRPr lang="en-US" sz="2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 random variable is a quantity whose values are subject to chance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it may take are governed by a probability distribution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Bayesian inference treats all unobserved quantities as random variables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Our goal in Bayesian modelling is to understand those </a:t>
            </a:r>
            <a:r>
              <a:rPr lang="en-US" sz="2000" dirty="0" smtClean="0"/>
              <a:t>distributions (</a:t>
            </a:r>
            <a:r>
              <a:rPr lang="en-US" sz="2000" i="1" dirty="0" smtClean="0"/>
              <a:t>draw inference about unobserved quantities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endParaRPr lang="en-GB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42035" y="4619625"/>
            <a:ext cx="2320565" cy="2009775"/>
            <a:chOff x="3124200" y="4572000"/>
            <a:chExt cx="2320565" cy="20097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39650"/>
            <a:stretch/>
          </p:blipFill>
          <p:spPr>
            <a:xfrm>
              <a:off x="3124200" y="4572000"/>
              <a:ext cx="2320565" cy="20097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72000" y="4800600"/>
              <a:ext cx="762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463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98" y="2209800"/>
            <a:ext cx="6273403" cy="8902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0" y="24002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228600" y="1009471"/>
            <a:ext cx="853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Probability distributions</a:t>
            </a:r>
          </a:p>
          <a:p>
            <a:endParaRPr lang="en-US" sz="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of random variables are governed by a probability distribution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429000"/>
            <a:ext cx="5303076" cy="2771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118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6722766" cy="4617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1837383" y="31998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32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u="sng" dirty="0" smtClean="0">
                    <a:ea typeface="Cambria Math" panose="02040503050406030204" pitchFamily="18" charset="0"/>
                  </a:rPr>
                  <a:t>Models</a:t>
                </a:r>
                <a:r>
                  <a:rPr lang="en-GB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an ecological process of interest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:endParaRPr lang="en-GB" u="sng" dirty="0" smtClean="0"/>
              </a:p>
              <a:p>
                <a:pPr algn="ctr"/>
                <a:endParaRPr lang="en-GB" u="sng" dirty="0"/>
              </a:p>
              <a:p>
                <a:pPr algn="ctr"/>
                <a:r>
                  <a:rPr lang="en-GB" b="1" u="sng" dirty="0" smtClean="0"/>
                  <a:t>Data</a:t>
                </a:r>
                <a:r>
                  <a:rPr lang="en-GB" b="1" dirty="0" smtClean="0"/>
                  <a:t>  </a:t>
                </a:r>
                <a:r>
                  <a:rPr lang="en-GB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some observations that help us model and understand the process</a:t>
                </a:r>
                <a:endParaRPr lang="en-GB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  <a:blipFill>
                <a:blip r:embed="rId2"/>
                <a:stretch>
                  <a:fillRect t="-1179"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600" y="1009471"/>
            <a:ext cx="8534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Our line of inference for defining models and data within the Bayesian framework…</a:t>
            </a:r>
          </a:p>
          <a:p>
            <a:endParaRPr lang="en-US" sz="800" b="1" dirty="0" smtClean="0"/>
          </a:p>
          <a:p>
            <a:endParaRPr lang="en-US" sz="800" b="1" dirty="0"/>
          </a:p>
          <a:p>
            <a:r>
              <a:rPr lang="en-US" sz="2000" b="1" dirty="0" smtClean="0"/>
              <a:t>We need a way to talk about models and data:</a:t>
            </a:r>
            <a:endParaRPr lang="en-GB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179443" y="291524"/>
            <a:ext cx="495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 observations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76400" y="5183326"/>
            <a:ext cx="0" cy="9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3289994"/>
            <a:ext cx="29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State we are trying to 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52800" y="2821126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5400" y="3289994"/>
            <a:ext cx="24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Parameters of interest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596887" y="2821126"/>
            <a:ext cx="2118113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8956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981200" y="5023723"/>
            <a:ext cx="1676400" cy="107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578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We learn about the process (our model) using our data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078468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Our line of inference for defining models and data within the Bayesian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In Bayesian statistics, we use Bayes law to learn about our process, using the model and the data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are our observed data, which become fixed after we have observed them</a:t>
                </a:r>
              </a:p>
              <a:p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 are unobserved quantities of interest (e.g., model parameters)</a:t>
                </a:r>
              </a:p>
              <a:p>
                <a:endParaRPr lang="en-GB" dirty="0"/>
              </a:p>
              <a:p>
                <a:r>
                  <a:rPr lang="en-US" dirty="0"/>
                  <a:t>We </a:t>
                </a:r>
                <a:r>
                  <a:rPr lang="en-US" u="sng" dirty="0"/>
                  <a:t>factor joint conditional probabilities </a:t>
                </a:r>
                <a:r>
                  <a:rPr lang="en-US" dirty="0"/>
                  <a:t>to define and estimate our model…</a:t>
                </a:r>
              </a:p>
              <a:p>
                <a:endParaRPr lang="en-GB" dirty="0"/>
              </a:p>
              <a:p>
                <a:r>
                  <a:rPr lang="en-GB" dirty="0" smtClean="0"/>
                  <a:t>In other words, we factor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 smtClean="0"/>
                  <a:t> into </a:t>
                </a:r>
                <a:r>
                  <a:rPr lang="en-GB" b="1" u="sng" dirty="0" smtClean="0"/>
                  <a:t>ecologically sensible components </a:t>
                </a:r>
                <a:r>
                  <a:rPr lang="en-GB" dirty="0" smtClean="0"/>
                  <a:t>that can be estimated using MCMC as univariate distributions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  <a:blipFill>
                <a:blip r:embed="rId2"/>
                <a:stretch>
                  <a:fillRect l="-571" t="-768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76528" y="283458"/>
            <a:ext cx="670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 smtClean="0"/>
              <a:t>fundamentals…Bayes </a:t>
            </a:r>
            <a:r>
              <a:rPr lang="en-GB" sz="2800" b="1" dirty="0" smtClean="0"/>
              <a:t>law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262128" y="60960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Allows us to decompose complex, high dimensional problems into parts that can be thought about and analysed individually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85344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Motivation for using hierarchical Bayes…</a:t>
            </a:r>
          </a:p>
          <a:p>
            <a:endParaRPr lang="en-GB" b="1" dirty="0"/>
          </a:p>
          <a:p>
            <a:r>
              <a:rPr lang="en-GB" sz="2000" b="1" dirty="0" smtClean="0"/>
              <a:t>Why Bayes?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US" dirty="0" smtClean="0"/>
              <a:t>All scientific </a:t>
            </a:r>
            <a:r>
              <a:rPr lang="en-US" dirty="0"/>
              <a:t>models </a:t>
            </a:r>
            <a:r>
              <a:rPr lang="en-US" dirty="0" smtClean="0"/>
              <a:t>are abstractions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models are abstractions and reduce the dimensions of a problem, we must deal with the elements we choose to </a:t>
            </a:r>
            <a:r>
              <a:rPr lang="en-US" dirty="0" smtClean="0"/>
              <a:t>leave out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so </a:t>
            </a:r>
            <a:r>
              <a:rPr lang="en-US" dirty="0"/>
              <a:t>assessing uncertainty is fundamental to </a:t>
            </a:r>
            <a:r>
              <a:rPr lang="en-US" dirty="0" smtClean="0"/>
              <a:t>science: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“process uncertainty”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“observation uncertainty”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Why hierarchical models?</a:t>
            </a:r>
            <a:endParaRPr lang="en-US" sz="200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Allow us to decompose complex, high dimensional problems into parts that can be thought about and </a:t>
            </a:r>
            <a:r>
              <a:rPr lang="en-US" dirty="0" err="1" smtClean="0"/>
              <a:t>analysed</a:t>
            </a:r>
            <a:r>
              <a:rPr lang="en-US" dirty="0" smtClean="0"/>
              <a:t> individually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Broad and flexible approach, allowing us to tackle virtually any ecological problem</a:t>
            </a:r>
          </a:p>
        </p:txBody>
      </p:sp>
    </p:spTree>
    <p:extLst>
      <p:ext uri="{BB962C8B-B14F-4D97-AF65-F5344CB8AC3E}">
        <p14:creationId xmlns:p14="http://schemas.microsoft.com/office/powerpoint/2010/main" val="10223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52400"/>
            <a:ext cx="89916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Why is factoring joint conditional distributions so important?</a:t>
            </a:r>
          </a:p>
          <a:p>
            <a:endParaRPr lang="en-US" sz="800" b="1" dirty="0"/>
          </a:p>
          <a:p>
            <a:r>
              <a:rPr lang="en-US" dirty="0" smtClean="0"/>
              <a:t>Factoring joint distributions allows </a:t>
            </a:r>
            <a:r>
              <a:rPr lang="en-US" dirty="0"/>
              <a:t>us to decompose complex, high dimensional problems into parts that can be thought about and </a:t>
            </a:r>
            <a:r>
              <a:rPr lang="en-GB" dirty="0" smtClean="0"/>
              <a:t>analysed</a:t>
            </a:r>
            <a:r>
              <a:rPr lang="en-US" dirty="0" smtClean="0"/>
              <a:t> individually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sequence of conditioning is arbitrary, when we build models we choose a sequence that makes sense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Useful, ecological models will be more complex…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800" dirty="0" smtClean="0"/>
          </a:p>
          <a:p>
            <a:endParaRPr lang="en-GB" dirty="0" smtClean="0"/>
          </a:p>
          <a:p>
            <a:r>
              <a:rPr lang="en-GB" dirty="0" smtClean="0"/>
              <a:t>And we use MCMC to find the </a:t>
            </a:r>
            <a:r>
              <a:rPr lang="en-GB" u="sng" dirty="0" smtClean="0"/>
              <a:t>marginal posterior distributions </a:t>
            </a:r>
            <a:r>
              <a:rPr lang="en-GB" dirty="0" smtClean="0"/>
              <a:t>of all the unobserved quantities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422" t="12811" r="28562" b="57294"/>
          <a:stretch/>
        </p:blipFill>
        <p:spPr>
          <a:xfrm>
            <a:off x="2683239" y="2577272"/>
            <a:ext cx="3505201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4094" r="1070" b="35942"/>
          <a:stretch/>
        </p:blipFill>
        <p:spPr>
          <a:xfrm>
            <a:off x="602457" y="4925913"/>
            <a:ext cx="7703343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9240" y="559425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Multiple parameters, latent states, multiple datasets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59425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Factor into conditional distributions </a:t>
            </a:r>
            <a:endParaRPr lang="en-GB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057400" y="1316309"/>
            <a:ext cx="4800600" cy="512491"/>
            <a:chOff x="2057400" y="1316309"/>
            <a:chExt cx="4800600" cy="5124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21069" r="35991" b="69024"/>
            <a:stretch/>
          </p:blipFill>
          <p:spPr>
            <a:xfrm>
              <a:off x="2057400" y="1316309"/>
              <a:ext cx="4800600" cy="51249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629400" y="1521023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1</a:t>
              </a:r>
              <a:endParaRPr lang="en-GB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05504" y="30011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Bayes law: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4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First – a simple Bayesian model:</a:t>
                </a:r>
              </a:p>
              <a:p>
                <a:endParaRPr lang="en-US" dirty="0"/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 </m:t>
                    </m:r>
                    <m:d>
                      <m:dPr>
                        <m:begChr m:val="[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 smtClean="0"/>
                  <a:t>] </a:t>
                </a:r>
                <a:r>
                  <a:rPr lang="en-GB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</a:t>
                </a:r>
                <a:r>
                  <a:rPr lang="en-GB" dirty="0" smtClean="0"/>
                  <a:t>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This model is not hierarchical because there is no conditioning beyond the dependence of the data, y, on the unobserved quantities,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Every quantity found on the RHS of the conditioning symbol in the likelihood is found in a prior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blipFill>
                <a:blip r:embed="rId2"/>
                <a:stretch>
                  <a:fillRect l="-598" t="-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880776" y="2414170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610100" y="2238494"/>
            <a:ext cx="228600" cy="106680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5890849" y="2322557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99776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9100" y="28891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2952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1874" y="31446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77174" y="2657594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907399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8663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626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Let’s all just take a moment to stare at this, and make sure we get it…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Now - a hierarchical Bayesian model: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b="1" u="sng" dirty="0" smtClean="0"/>
                  <a:t>A Bayesian model is hierarchical whenever we use probability rules for factoring to express the joint distribution as a product of conditional distributions</a:t>
                </a:r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Note there is no prior 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 smtClean="0"/>
                  <a:t> because it is conditional upon a quantity,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600" dirty="0" smtClean="0"/>
                  <a:t>, for which there is a prior distribution</a:t>
                </a:r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blipFill>
                <a:blip r:embed="rId2"/>
                <a:stretch>
                  <a:fillRect l="-598" t="-966" b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743200" y="2392322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6225297" y="2300709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4298" y="31227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39598" y="2635746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88555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803886" y="1946660"/>
            <a:ext cx="205802" cy="158397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52899" y="2870626"/>
            <a:ext cx="1470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 (product of two conditional distributions)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64787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200" y="58790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Cue more staring….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Summary</a:t>
            </a:r>
            <a:r>
              <a:rPr lang="en-GB" sz="2400" b="1" dirty="0" smtClean="0"/>
              <a:t>: how </a:t>
            </a:r>
            <a:r>
              <a:rPr lang="en-GB" sz="2400" b="1" dirty="0" smtClean="0"/>
              <a:t>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(represent it as a model) and the parts we </a:t>
            </a:r>
            <a:endParaRPr lang="en-GB" dirty="0" smtClean="0"/>
          </a:p>
          <a:p>
            <a:pPr lvl="1"/>
            <a:r>
              <a:rPr lang="en-GB" dirty="0"/>
              <a:t> </a:t>
            </a:r>
            <a:r>
              <a:rPr lang="en-GB" dirty="0" smtClean="0"/>
              <a:t>    </a:t>
            </a:r>
            <a:r>
              <a:rPr lang="en-GB" dirty="0" smtClean="0"/>
              <a:t>have </a:t>
            </a:r>
            <a:r>
              <a:rPr lang="en-GB" dirty="0" smtClean="0"/>
              <a:t>left out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" y="3974722"/>
            <a:ext cx="6158128" cy="18926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9029" y="3974722"/>
            <a:ext cx="2682571" cy="2121278"/>
            <a:chOff x="5410200" y="2450722"/>
            <a:chExt cx="2682571" cy="21212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51022"/>
            <a:stretch/>
          </p:blipFill>
          <p:spPr>
            <a:xfrm>
              <a:off x="5410200" y="2450722"/>
              <a:ext cx="2682571" cy="21212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08505"/>
            <a:ext cx="3199857" cy="2115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3974722"/>
            <a:ext cx="762000" cy="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6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829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219200"/>
            <a:ext cx="762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The mechanics…</a:t>
            </a:r>
          </a:p>
          <a:p>
            <a:endParaRPr lang="en-GB" sz="2800" b="1" dirty="0" smtClean="0"/>
          </a:p>
          <a:p>
            <a:endParaRPr lang="en-GB" sz="2800" b="1" dirty="0"/>
          </a:p>
          <a:p>
            <a:r>
              <a:rPr lang="en-GB" sz="2800" b="1" dirty="0" smtClean="0"/>
              <a:t>How do we go from our conceptual understanding of an ecological process and our data…</a:t>
            </a:r>
          </a:p>
          <a:p>
            <a:endParaRPr lang="en-GB" sz="2800" b="1" dirty="0"/>
          </a:p>
          <a:p>
            <a:r>
              <a:rPr lang="en-GB" sz="2800" b="1" dirty="0" smtClean="0"/>
              <a:t>…to a fully functioning model we can fit?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6253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8800" y="304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4920864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057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2" name="Rectangle 1"/>
          <p:cNvSpPr/>
          <p:nvPr/>
        </p:nvSpPr>
        <p:spPr>
          <a:xfrm>
            <a:off x="457200" y="4495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We need to be able to define our model in terms of a set of factored joint distributions</a:t>
            </a:r>
          </a:p>
          <a:p>
            <a:endParaRPr lang="en-GB" sz="2000" b="1" dirty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Conceptual model →</a:t>
            </a:r>
          </a:p>
          <a:p>
            <a:pPr marL="342900" indent="-342900">
              <a:buFontTx/>
              <a:buChar char="-"/>
            </a:pPr>
            <a:endParaRPr lang="en-GB" sz="2000" b="1" dirty="0" smtClean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Factored joint distribution for the posterior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365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076271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Graphical modelling, or </a:t>
            </a:r>
          </a:p>
          <a:p>
            <a:pPr algn="ctr"/>
            <a:r>
              <a:rPr lang="en-GB" sz="3600" b="1" dirty="0" smtClean="0"/>
              <a:t>Directed Acyclic Graphs (DAGs)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1239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DAG and factoring practice:</a:t>
            </a:r>
          </a:p>
          <a:p>
            <a:pPr algn="ctr"/>
            <a:endParaRPr lang="en-GB" sz="3200" b="1" dirty="0" smtClean="0"/>
          </a:p>
          <a:p>
            <a:pPr algn="ctr"/>
            <a:endParaRPr lang="en-GB" sz="3200" b="1" dirty="0"/>
          </a:p>
          <a:p>
            <a:pPr algn="ctr"/>
            <a:r>
              <a:rPr lang="en-GB" sz="3200" b="1" dirty="0" smtClean="0"/>
              <a:t>Diagramming joint and conditional </a:t>
            </a:r>
            <a:r>
              <a:rPr lang="en-GB" sz="3200" b="1" dirty="0" smtClean="0"/>
              <a:t>probabilities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0317"/>
          <a:stretch/>
        </p:blipFill>
        <p:spPr>
          <a:xfrm>
            <a:off x="889001" y="3733800"/>
            <a:ext cx="7213597" cy="2438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352800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An ecological model – coming up later….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53001" y="6360854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/>
              <a:t>….but first, something simpler!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58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858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Bayesian networks or directed acyclic graphs (DAGs)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/>
              <a:t>We use these to draw and then write out factored expressions for joint distributions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The expression for the joint distribution is then implemented within a statistical package (e.g., BUGS, JAGS, STAN) to fit the model and estimate the parameters of interest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3521241"/>
            <a:ext cx="3733800" cy="287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3733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54682" y="49234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47244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2076271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333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823913"/>
            <a:ext cx="6219825" cy="4373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1800" y="1992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4355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5" name="Straight Arrow Connector 4"/>
          <p:cNvCxnSpPr>
            <a:stCxn id="4" idx="0"/>
            <a:endCxn id="3" idx="2"/>
          </p:cNvCxnSpPr>
          <p:nvPr/>
        </p:nvCxnSpPr>
        <p:spPr>
          <a:xfrm flipV="1">
            <a:off x="7010400" y="2362200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53400" y="5117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7162800" y="4724400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7162800" y="2362200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6" name="Straight Arrow Connector 5"/>
          <p:cNvCxnSpPr>
            <a:stCxn id="4" idx="0"/>
            <a:endCxn id="3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B)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</a:t>
                </a:r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  <a:blipFill>
                <a:blip r:embed="rId2"/>
                <a:stretch>
                  <a:fillRect l="-2020" t="-10000" r="-176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5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3" idx="0"/>
            <a:endCxn id="2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  <a:blipFill>
                <a:blip r:embed="rId2"/>
                <a:stretch>
                  <a:fillRect l="-1985" t="-3974" r="-993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19400" y="4191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1828800" y="3798332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1828800" y="1436132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10" idx="0"/>
            <a:endCxn id="6" idx="2"/>
          </p:cNvCxnSpPr>
          <p:nvPr/>
        </p:nvCxnSpPr>
        <p:spPr>
          <a:xfrm flipV="1">
            <a:off x="2476500" y="3188732"/>
            <a:ext cx="0" cy="117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  <a:blipFill>
                <a:blip r:embed="rId2"/>
                <a:stretch>
                  <a:fillRect l="-2015" t="-3046" r="-125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7900" y="2819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8001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  <a:endCxn id="3" idx="2"/>
          </p:cNvCxnSpPr>
          <p:nvPr/>
        </p:nvCxnSpPr>
        <p:spPr>
          <a:xfrm flipV="1">
            <a:off x="2476500" y="1436132"/>
            <a:ext cx="6477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7900" y="43669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250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21672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86000" y="2590800"/>
            <a:ext cx="1143000" cy="106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C,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  <a:blipFill>
                <a:blip r:embed="rId2"/>
                <a:stretch>
                  <a:fillRect l="-1677" t="-3046" r="-62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433133" y="2373237"/>
            <a:ext cx="624267" cy="6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0400" y="3657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2" name="Straight Arrow Connector 11"/>
          <p:cNvCxnSpPr>
            <a:stCxn id="3" idx="0"/>
          </p:cNvCxnSpPr>
          <p:nvPr/>
        </p:nvCxnSpPr>
        <p:spPr>
          <a:xfrm flipV="1">
            <a:off x="1333500" y="1436132"/>
            <a:ext cx="190500" cy="73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</p:cNvCxnSpPr>
          <p:nvPr/>
        </p:nvCxnSpPr>
        <p:spPr>
          <a:xfrm flipH="1" flipV="1">
            <a:off x="1828800" y="1436132"/>
            <a:ext cx="1600200" cy="2221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  <a:endCxn id="3" idx="2"/>
          </p:cNvCxnSpPr>
          <p:nvPr/>
        </p:nvCxnSpPr>
        <p:spPr>
          <a:xfrm flipH="1" flipV="1">
            <a:off x="1333500" y="2536567"/>
            <a:ext cx="1866900" cy="1305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6300" y="23301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70379" y="2590800"/>
            <a:ext cx="1210437" cy="68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  <a:blipFill>
                <a:blip r:embed="rId2"/>
                <a:stretch>
                  <a:fillRect l="-164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2216" y="32791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0" name="Straight Arrow Connector 9"/>
          <p:cNvCxnSpPr>
            <a:stCxn id="3" idx="0"/>
          </p:cNvCxnSpPr>
          <p:nvPr/>
        </p:nvCxnSpPr>
        <p:spPr>
          <a:xfrm flipV="1">
            <a:off x="1104900" y="1436132"/>
            <a:ext cx="400050" cy="894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1792224" y="1371600"/>
            <a:ext cx="1688592" cy="190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0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And now for something more ecological…</a:t>
                </a:r>
              </a:p>
              <a:p>
                <a:endParaRPr lang="en-GB" dirty="0" smtClean="0"/>
              </a:p>
              <a:p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most often </a:t>
                </a:r>
                <a:r>
                  <a:rPr lang="en-GB" b="1" u="sng" dirty="0" smtClean="0"/>
                  <a:t>factor the joint distribution </a:t>
                </a:r>
                <a:r>
                  <a:rPr lang="en-GB" dirty="0" smtClean="0"/>
                  <a:t>in a way that allows us to deal with a broad range of ecological questions: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There is a </a:t>
                </a:r>
                <a:r>
                  <a:rPr lang="en-GB" u="sng" dirty="0" smtClean="0"/>
                  <a:t>true ecological state of interest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, that is not directly observable</a:t>
                </a:r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relate that state to </a:t>
                </a:r>
                <a:r>
                  <a:rPr lang="en-GB" u="sng" dirty="0" smtClean="0"/>
                  <a:t>observable data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, using a model with a vector of parameters,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 behaviour of the true state, or the process, is predicted by a </a:t>
                </a:r>
                <a:r>
                  <a:rPr lang="en-GB" u="sng" dirty="0" smtClean="0"/>
                  <a:t>model with parameters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endParaRPr lang="en-GB" dirty="0" smtClean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 smtClean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blipFill>
                <a:blip r:embed="rId2"/>
                <a:stretch>
                  <a:fillRect l="-786" t="-6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Left Brace 8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56819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5400000">
            <a:off x="4903106" y="39125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01896" y="434297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4052" y="495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52450"/>
            <a:ext cx="5419725" cy="1504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u="sng" dirty="0" smtClean="0"/>
                  <a:t>Data model (observation model)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/>
                  <a:t>When we count animals, some are </a:t>
                </a:r>
                <a:r>
                  <a:rPr lang="en-GB" sz="1600" dirty="0" smtClean="0"/>
                  <a:t>overlooked…the </a:t>
                </a:r>
                <a:r>
                  <a:rPr lang="en-GB" sz="1600" u="sng" dirty="0"/>
                  <a:t>mismatch between what we observe and the true state</a:t>
                </a:r>
                <a:r>
                  <a:rPr lang="en-GB" sz="1600" dirty="0"/>
                  <a:t> requires a model of the observations </a:t>
                </a: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i="1" u="sng" dirty="0" smtClean="0"/>
                  <a:t>z</a:t>
                </a:r>
                <a:r>
                  <a:rPr lang="en-GB" sz="1600" u="sng" dirty="0" smtClean="0"/>
                  <a:t> is </a:t>
                </a:r>
                <a:r>
                  <a:rPr lang="en-GB" sz="1600" u="sng" dirty="0"/>
                  <a:t>the quantity we would observe if we could perfectly observe the instance of the true </a:t>
                </a:r>
                <a:r>
                  <a:rPr lang="en-GB" sz="1600" u="sng" dirty="0" smtClean="0"/>
                  <a:t>state</a:t>
                </a:r>
                <a:r>
                  <a:rPr lang="en-GB" sz="1600" dirty="0" smtClean="0"/>
                  <a:t>, </a:t>
                </a:r>
                <a:r>
                  <a:rPr lang="en-GB" sz="1600" dirty="0"/>
                  <a:t>without any bias injected by our observation </a:t>
                </a:r>
                <a:r>
                  <a:rPr lang="en-GB" sz="1600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The data </a:t>
                </a:r>
                <a:r>
                  <a:rPr lang="en-GB" sz="1600" dirty="0"/>
                  <a:t>model includes our knowledge of the </a:t>
                </a:r>
                <a:r>
                  <a:rPr lang="en-GB" sz="1600" u="sng" dirty="0"/>
                  <a:t>relationship between the true state and our observations</a:t>
                </a:r>
                <a:r>
                  <a:rPr lang="en-GB" sz="1600" dirty="0"/>
                  <a:t> of it and the </a:t>
                </a:r>
                <a:r>
                  <a:rPr lang="en-GB" sz="1600" u="sng" dirty="0"/>
                  <a:t>uncertainty that occurs because that relationship is imperfect</a:t>
                </a:r>
                <a:endParaRPr lang="en-GB" sz="1600" u="sng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We estimate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 smtClean="0"/>
                  <a:t>to represent our </a:t>
                </a:r>
                <a:r>
                  <a:rPr lang="en-GB" sz="1600" u="sng" dirty="0" smtClean="0"/>
                  <a:t>observation uncertainty </a:t>
                </a:r>
                <a:r>
                  <a:rPr lang="en-GB" sz="1600" dirty="0" smtClean="0"/>
                  <a:t>or </a:t>
                </a:r>
                <a:r>
                  <a:rPr lang="en-GB" sz="1600" u="sng" dirty="0" smtClean="0"/>
                  <a:t>sampling error</a:t>
                </a:r>
                <a:endParaRPr lang="en-GB" sz="16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blipFill>
                <a:blip r:embed="rId3"/>
                <a:stretch>
                  <a:fillRect l="-345" t="-601" b="-16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2400" y="5417403"/>
            <a:ext cx="884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Parameter model (priors)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dirty="0" smtClean="0"/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dirty="0"/>
              <a:t>what we know about the parameters when we began our investigation, that is, </a:t>
            </a:r>
            <a:r>
              <a:rPr lang="en-GB" sz="1600" u="sng" dirty="0"/>
              <a:t>our prior knowledge</a:t>
            </a:r>
          </a:p>
        </p:txBody>
      </p:sp>
      <p:sp>
        <p:nvSpPr>
          <p:cNvPr id="6" name="Left Brace 5"/>
          <p:cNvSpPr/>
          <p:nvPr/>
        </p:nvSpPr>
        <p:spPr>
          <a:xfrm rot="5400000">
            <a:off x="5002894" y="-2784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286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905000" y="323850"/>
            <a:ext cx="5419725" cy="1276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Process models </a:t>
                </a:r>
                <a:r>
                  <a:rPr lang="en-US" dirty="0" smtClean="0"/>
                  <a:t>are a </a:t>
                </a:r>
                <a:r>
                  <a:rPr lang="en-US" dirty="0"/>
                  <a:t>mathematical statement </a:t>
                </a:r>
                <a:r>
                  <a:rPr lang="en-US" dirty="0" smtClean="0"/>
                  <a:t>depicting </a:t>
                </a:r>
                <a:r>
                  <a:rPr lang="en-US" dirty="0"/>
                  <a:t>a process and a way to account for uncertainty about the </a:t>
                </a:r>
                <a:r>
                  <a:rPr lang="en-US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 smtClean="0"/>
                  <a:t>We think about the </a:t>
                </a:r>
                <a:r>
                  <a:rPr lang="en-US" u="sng" dirty="0" smtClean="0"/>
                  <a:t>true state of a system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z (</a:t>
                </a:r>
                <a:r>
                  <a:rPr lang="en-US" dirty="0" smtClean="0"/>
                  <a:t>the size of a population, the number of offspring per individual)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/>
                  <a:t>We write an equation, a </a:t>
                </a:r>
                <a:r>
                  <a:rPr lang="en-US" u="sng" dirty="0"/>
                  <a:t>deterministic model that represents </a:t>
                </a:r>
                <a:r>
                  <a:rPr lang="en-US" u="sng" dirty="0" smtClean="0"/>
                  <a:t>how we think the state </a:t>
                </a:r>
                <a:r>
                  <a:rPr lang="en-US" u="sng" dirty="0"/>
                  <a:t>of </a:t>
                </a:r>
                <a:r>
                  <a:rPr lang="en-US" u="sng" dirty="0" smtClean="0"/>
                  <a:t>interest behaves</a:t>
                </a:r>
                <a:r>
                  <a:rPr lang="en-US" dirty="0" smtClean="0"/>
                  <a:t>, and the </a:t>
                </a:r>
                <a:r>
                  <a:rPr lang="en-US" dirty="0"/>
                  <a:t>quantities that influence </a:t>
                </a:r>
                <a:r>
                  <a:rPr lang="en-US" dirty="0" smtClean="0"/>
                  <a:t>it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We </a:t>
                </a:r>
                <a:r>
                  <a:rPr lang="en-GB" dirty="0" smtClean="0"/>
                  <a:t>recognise </a:t>
                </a:r>
                <a:r>
                  <a:rPr lang="en-GB" dirty="0" smtClean="0"/>
                  <a:t>there are </a:t>
                </a:r>
                <a:r>
                  <a:rPr lang="en-GB" u="sng" dirty="0" smtClean="0"/>
                  <a:t>missing parts to our model </a:t>
                </a:r>
                <a:r>
                  <a:rPr lang="en-GB" dirty="0" smtClean="0"/>
                  <a:t>that may shape </a:t>
                </a:r>
                <a:r>
                  <a:rPr lang="en-GB" dirty="0"/>
                  <a:t>the </a:t>
                </a:r>
                <a:r>
                  <a:rPr lang="en-GB" dirty="0" smtClean="0"/>
                  <a:t>behaviour </a:t>
                </a:r>
                <a:r>
                  <a:rPr lang="en-GB" dirty="0"/>
                  <a:t>of the true </a:t>
                </a:r>
                <a:r>
                  <a:rPr lang="en-GB" dirty="0" smtClean="0"/>
                  <a:t>state, and we estimate these using </a:t>
                </a:r>
                <a:r>
                  <a:rPr lang="en-GB" dirty="0"/>
                  <a:t>a </a:t>
                </a:r>
                <a:r>
                  <a:rPr lang="en-GB" dirty="0" smtClean="0"/>
                  <a:t>parameter,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, the process variance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if we know the functional form </a:t>
                </a:r>
                <a:r>
                  <a:rPr lang="en-GB" dirty="0" smtClean="0"/>
                  <a:t>of the deterministic </a:t>
                </a:r>
                <a:r>
                  <a:rPr lang="en-GB" dirty="0" smtClean="0"/>
                  <a:t>model, the </a:t>
                </a:r>
                <a:r>
                  <a:rPr lang="en-GB" dirty="0"/>
                  <a:t>values of </a:t>
                </a:r>
                <a:r>
                  <a:rPr lang="en-GB" dirty="0" smtClean="0"/>
                  <a:t>its parameters, and the process variance, we </a:t>
                </a:r>
                <a:r>
                  <a:rPr lang="en-GB" dirty="0"/>
                  <a:t>can </a:t>
                </a:r>
                <a:r>
                  <a:rPr lang="en-GB" u="sng" dirty="0"/>
                  <a:t>specify the probability of the true </a:t>
                </a:r>
                <a:r>
                  <a:rPr lang="en-GB" u="sng" dirty="0" smtClean="0"/>
                  <a:t>state</a:t>
                </a:r>
                <a:r>
                  <a:rPr lang="en-GB" dirty="0" smtClean="0"/>
                  <a:t>…in </a:t>
                </a:r>
                <a:r>
                  <a:rPr lang="en-GB" dirty="0"/>
                  <a:t>other words, we can make predictions about the probability of various values of the true </a:t>
                </a:r>
                <a:r>
                  <a:rPr lang="en-GB" dirty="0" smtClean="0"/>
                  <a:t>state</a:t>
                </a:r>
                <a:endParaRPr lang="en-GB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 smtClean="0"/>
                  <a:t>We </a:t>
                </a:r>
                <a:r>
                  <a:rPr lang="en-GB" u="sng" dirty="0" smtClean="0"/>
                  <a:t>evaluate </a:t>
                </a:r>
                <a:r>
                  <a:rPr lang="en-GB" u="sng" dirty="0"/>
                  <a:t>the predictions of the process model against </a:t>
                </a:r>
                <a:r>
                  <a:rPr lang="en-GB" u="sng" dirty="0" smtClean="0"/>
                  <a:t>data to refine and fit our model</a:t>
                </a:r>
                <a:endParaRPr lang="en-GB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blipFill>
                <a:blip r:embed="rId3"/>
                <a:stretch>
                  <a:fillRect l="-551" t="-635" r="-482" b="-1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5002894" y="-5070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43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9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8130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>
                <a:solidFill>
                  <a:srgbClr val="C00000"/>
                </a:solidFill>
              </a:rPr>
              <a:t>data </a:t>
            </a:r>
            <a:r>
              <a:rPr lang="en-GB" sz="2000" b="1" u="sng" dirty="0" smtClean="0">
                <a:solidFill>
                  <a:srgbClr val="C00000"/>
                </a:solidFill>
              </a:rPr>
              <a:t>model + </a:t>
            </a:r>
            <a:r>
              <a:rPr lang="en-GB" sz="2000" b="1" u="sng" dirty="0" smtClean="0">
                <a:solidFill>
                  <a:srgbClr val="C00000"/>
                </a:solidFill>
              </a:rPr>
              <a:t>process model + priors </a:t>
            </a:r>
            <a:r>
              <a:rPr lang="en-GB" sz="2000" b="1" dirty="0" smtClean="0">
                <a:solidFill>
                  <a:srgbClr val="C00000"/>
                </a:solidFill>
              </a:rPr>
              <a:t>= </a:t>
            </a:r>
            <a:endParaRPr lang="en-GB" sz="2000" b="1" dirty="0" smtClean="0">
              <a:solidFill>
                <a:srgbClr val="C00000"/>
              </a:solidFill>
            </a:endParaRPr>
          </a:p>
          <a:p>
            <a:endParaRPr lang="en-GB" sz="1600" b="1" dirty="0">
              <a:solidFill>
                <a:srgbClr val="C00000"/>
              </a:solidFill>
            </a:endParaRPr>
          </a:p>
          <a:p>
            <a:r>
              <a:rPr lang="en-GB" sz="1600" b="1" dirty="0" smtClean="0">
                <a:solidFill>
                  <a:srgbClr val="C00000"/>
                </a:solidFill>
              </a:rPr>
              <a:t>full </a:t>
            </a:r>
            <a:r>
              <a:rPr lang="en-GB" sz="1600" b="1" dirty="0" smtClean="0">
                <a:solidFill>
                  <a:srgbClr val="C00000"/>
                </a:solidFill>
              </a:rPr>
              <a:t>mathematical expression </a:t>
            </a:r>
            <a:r>
              <a:rPr lang="en-GB" sz="1600" b="1" dirty="0" smtClean="0">
                <a:solidFill>
                  <a:srgbClr val="C00000"/>
                </a:solidFill>
              </a:rPr>
              <a:t>for: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our </a:t>
            </a:r>
            <a:r>
              <a:rPr lang="en-GB" sz="1600" b="1" dirty="0" smtClean="0">
                <a:solidFill>
                  <a:srgbClr val="C00000"/>
                </a:solidFill>
              </a:rPr>
              <a:t>ecological process (process model), </a:t>
            </a:r>
            <a:r>
              <a:rPr lang="en-GB" sz="1600" b="1" dirty="0" smtClean="0">
                <a:solidFill>
                  <a:srgbClr val="C00000"/>
                </a:solidFill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linked </a:t>
            </a:r>
            <a:r>
              <a:rPr lang="en-GB" sz="1600" b="1" dirty="0" smtClean="0">
                <a:solidFill>
                  <a:srgbClr val="C00000"/>
                </a:solidFill>
              </a:rPr>
              <a:t>to data (data model), </a:t>
            </a:r>
            <a:r>
              <a:rPr lang="en-GB" sz="1600" b="1" dirty="0" smtClean="0">
                <a:solidFill>
                  <a:srgbClr val="C00000"/>
                </a:solidFill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in </a:t>
            </a:r>
            <a:r>
              <a:rPr lang="en-GB" sz="1600" b="1" dirty="0" smtClean="0">
                <a:solidFill>
                  <a:srgbClr val="C00000"/>
                </a:solidFill>
              </a:rPr>
              <a:t>a way that includes all sources of uncertainty (observation uncertainty and process uncertainty), </a:t>
            </a:r>
            <a:r>
              <a:rPr lang="en-GB" sz="1600" b="1" dirty="0" smtClean="0">
                <a:solidFill>
                  <a:srgbClr val="C00000"/>
                </a:solidFill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and </a:t>
            </a:r>
            <a:r>
              <a:rPr lang="en-GB" sz="1600" b="1" dirty="0" smtClean="0">
                <a:solidFill>
                  <a:srgbClr val="C00000"/>
                </a:solidFill>
              </a:rPr>
              <a:t>allows us to include prior understanding (priors)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676400" y="1524000"/>
            <a:ext cx="5419725" cy="12763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774294" y="69305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2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49617" r="5299"/>
          <a:stretch>
            <a:fillRect/>
          </a:stretch>
        </p:blipFill>
        <p:spPr bwMode="auto">
          <a:xfrm>
            <a:off x="898525" y="2409825"/>
            <a:ext cx="34448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9600"/>
            <a:ext cx="2554288" cy="169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 descr="aspens in roc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7"/>
          <a:stretch>
            <a:fillRect/>
          </a:stretch>
        </p:blipFill>
        <p:spPr bwMode="auto">
          <a:xfrm>
            <a:off x="1762125" y="4414838"/>
            <a:ext cx="33972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855913" y="1141413"/>
            <a:ext cx="1716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smtClean="0"/>
              <a:t>Individuals</a:t>
            </a:r>
            <a:endParaRPr lang="en-US" altLang="en-US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419600" y="3128963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Populations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335588" y="5062538"/>
            <a:ext cx="2436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Communities and Ecosystems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407150" y="836613"/>
            <a:ext cx="2508250" cy="2308324"/>
          </a:xfrm>
          <a:prstGeom prst="rect">
            <a:avLst/>
          </a:prstGeom>
          <a:solidFill>
            <a:srgbClr val="00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Spatial and temporal heterogeneity</a:t>
            </a:r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r>
              <a:rPr lang="en-US" altLang="en-US" b="1" dirty="0" smtClean="0"/>
              <a:t>Scale</a:t>
            </a:r>
            <a:endParaRPr lang="en-US" altLang="en-US" b="1" dirty="0"/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endParaRPr lang="en-US" altLang="en-US" b="1" dirty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H="1" flipV="1">
            <a:off x="4267200" y="1370013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 flipH="1">
            <a:off x="5105400" y="2132013"/>
            <a:ext cx="1219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H="1">
            <a:off x="6248400" y="3275013"/>
            <a:ext cx="13716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09800" y="77828"/>
            <a:ext cx="524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levels of biological organisation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40921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1763" y="3334768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921763" y="232056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921763" y="120738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60366" y="24467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727066" y="1670261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2"/>
          </p:cNvCxnSpPr>
          <p:nvPr/>
        </p:nvCxnSpPr>
        <p:spPr>
          <a:xfrm flipV="1">
            <a:off x="4727066" y="2816037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2793491" y="1612077"/>
            <a:ext cx="1795272" cy="184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65163" y="145967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63638" y="250826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4963" y="3483322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54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4800" y="179056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So, what does that look like? How can we use DAGs to help us with our model specification?</a:t>
            </a:r>
            <a:endParaRPr lang="en-GB" b="1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4903106" y="39887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548412" y="44386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0732"/>
          <a:stretch/>
        </p:blipFill>
        <p:spPr>
          <a:xfrm>
            <a:off x="2286000" y="304800"/>
            <a:ext cx="4572000" cy="23653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(random variables) at the heads of arrows appear on the </a:t>
                </a:r>
                <a:r>
                  <a:rPr lang="en-GB" sz="1600" u="sng" dirty="0" smtClean="0"/>
                  <a:t>LHS 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tails of arrows appear on the </a:t>
                </a:r>
                <a:r>
                  <a:rPr lang="en-GB" sz="1600" u="sng" dirty="0" smtClean="0"/>
                  <a:t>RHS </a:t>
                </a:r>
                <a:r>
                  <a:rPr lang="en-GB" sz="1600" u="sng" dirty="0"/>
                  <a:t>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</a:t>
                </a:r>
                <a:r>
                  <a:rPr lang="en-GB" sz="1600" u="sng" dirty="0" smtClean="0"/>
                  <a:t>tails of arrows </a:t>
                </a:r>
                <a:r>
                  <a:rPr lang="en-GB" sz="1600" dirty="0" smtClean="0"/>
                  <a:t>with no arrow leading to it are expressed as priors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are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Solid arrows are stochastic relationships among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Tails of arrows specify parameters defining the distribution of the random variable at the head of the arrow</a:t>
                </a:r>
                <a:endParaRPr lang="en-GB" sz="1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blipFill>
                <a:blip r:embed="rId3"/>
                <a:stretch>
                  <a:fillRect l="-433" t="-888" r="-649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2633"/>
          <a:stretch/>
        </p:blipFill>
        <p:spPr>
          <a:xfrm>
            <a:off x="2438400" y="2895600"/>
            <a:ext cx="4572000" cy="10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073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143000"/>
            <a:ext cx="762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/>
              <a:t>Let’s </a:t>
            </a:r>
            <a:r>
              <a:rPr lang="en-GB" sz="2400" b="1" dirty="0"/>
              <a:t>make this a bit less abstract</a:t>
            </a:r>
            <a:r>
              <a:rPr lang="en-GB" sz="2400" b="1" dirty="0" smtClean="0"/>
              <a:t>….</a:t>
            </a:r>
            <a:r>
              <a:rPr lang="en-GB" sz="2400" b="1" dirty="0"/>
              <a:t> </a:t>
            </a:r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smtClean="0"/>
              <a:t>We can use DAGs to write out our full factored joint distribution for the posterior</a:t>
            </a:r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smtClean="0"/>
              <a:t>Now let’s try with an </a:t>
            </a:r>
            <a:r>
              <a:rPr lang="en-GB" sz="2400" b="1" dirty="0"/>
              <a:t>ecological </a:t>
            </a:r>
            <a:r>
              <a:rPr lang="en-GB" sz="2400" b="1" dirty="0" smtClean="0"/>
              <a:t>example – </a:t>
            </a:r>
          </a:p>
          <a:p>
            <a:pPr algn="ctr"/>
            <a:endParaRPr lang="en-GB" sz="2400" b="1" dirty="0" smtClean="0"/>
          </a:p>
          <a:p>
            <a:pPr marL="342900" indent="-342900" algn="ctr">
              <a:buFontTx/>
              <a:buChar char="-"/>
            </a:pPr>
            <a:r>
              <a:rPr lang="en-GB" sz="2400" b="1" i="1" dirty="0" smtClean="0"/>
              <a:t>We need to define probability distributions for our random variables</a:t>
            </a:r>
          </a:p>
          <a:p>
            <a:pPr marL="342900" indent="-342900" algn="ctr">
              <a:buFontTx/>
              <a:buChar char="-"/>
            </a:pPr>
            <a:endParaRPr lang="en-GB" sz="2400" b="1" i="1" dirty="0"/>
          </a:p>
          <a:p>
            <a:pPr algn="ctr"/>
            <a:r>
              <a:rPr lang="en-GB" sz="2400" b="1" i="1" dirty="0" smtClean="0"/>
              <a:t>- And we have data that is not normal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1967801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04800" y="179056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want to model how the productivity (number of chicks) of shags is affected by the length of time that a pair of shags has been bonded together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We have some data on individual shags (productivity and length of pairing)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b="1" u="sng" dirty="0" smtClean="0">
                <a:solidFill>
                  <a:schemeClr val="accent1"/>
                </a:solidFill>
              </a:rPr>
              <a:t>Step 1</a:t>
            </a:r>
            <a:r>
              <a:rPr lang="en-GB" dirty="0" smtClean="0"/>
              <a:t>, </a:t>
            </a:r>
            <a:r>
              <a:rPr lang="en-GB" dirty="0" smtClean="0"/>
              <a:t>draw the DAG</a:t>
            </a:r>
            <a:r>
              <a:rPr lang="en-GB" dirty="0" smtClean="0"/>
              <a:t>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2</a:t>
            </a:r>
            <a:r>
              <a:rPr lang="en-GB" dirty="0"/>
              <a:t>, write out the joint distribution</a:t>
            </a: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dirty="0"/>
              <a:t>, define the probability distributions we need for each random variable</a:t>
            </a: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4</a:t>
            </a:r>
            <a:r>
              <a:rPr lang="en-GB" dirty="0"/>
              <a:t>, </a:t>
            </a:r>
            <a:r>
              <a:rPr lang="en-GB" dirty="0" smtClean="0"/>
              <a:t>add </a:t>
            </a:r>
            <a:r>
              <a:rPr lang="en-GB" dirty="0"/>
              <a:t>in the process model for </a:t>
            </a:r>
            <a:r>
              <a:rPr lang="en-GB" dirty="0" smtClean="0"/>
              <a:t>productivity</a:t>
            </a: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3" y="51032"/>
            <a:ext cx="1763339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584593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483172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371855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495787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418142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532720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532720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397084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501942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599448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418142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04800" y="179056"/>
            <a:ext cx="8458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b="1" u="sng" dirty="0" smtClean="0">
                <a:solidFill>
                  <a:schemeClr val="accent1"/>
                </a:solidFill>
              </a:rPr>
              <a:t>Step 1</a:t>
            </a:r>
            <a:r>
              <a:rPr lang="en-GB" dirty="0" smtClean="0"/>
              <a:t>, </a:t>
            </a:r>
            <a:r>
              <a:rPr lang="en-GB" dirty="0" smtClean="0"/>
              <a:t>draw the DAG…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376316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386570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499926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(true state)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621932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624542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621671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530704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94" y="1069895"/>
            <a:ext cx="7428206" cy="1597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3" y="51032"/>
            <a:ext cx="1763339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2000" dirty="0" smtClean="0"/>
                  <a:t>                                                         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49180" y="4953000"/>
            <a:ext cx="4956620" cy="640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20040" y="6341477"/>
            <a:ext cx="3808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2</a:t>
            </a:r>
            <a:r>
              <a:rPr lang="en-GB" b="1" dirty="0" smtClean="0">
                <a:solidFill>
                  <a:schemeClr val="accent1"/>
                </a:solidFill>
              </a:rPr>
              <a:t>, write out the joint distribution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7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]  </a:t>
                </a:r>
                <a:r>
                  <a:rPr lang="en-GB" sz="2000" dirty="0" smtClean="0"/>
                  <a:t>   </a:t>
                </a:r>
                <a:r>
                  <a:rPr lang="en-GB" sz="2000" dirty="0"/>
                  <a:t>[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   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baseline="-25000" dirty="0" smtClean="0"/>
                  <a:t>1</a:t>
                </a:r>
                <a:r>
                  <a:rPr lang="en-GB" sz="2000" dirty="0" smtClean="0"/>
                  <a:t>]</a:t>
                </a:r>
                <a:r>
                  <a:rPr lang="en-GB" sz="2000" dirty="0"/>
                  <a:t>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000" dirty="0" smtClean="0"/>
                  <a:t>]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20040" y="6341477"/>
            <a:ext cx="3808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2</a:t>
            </a:r>
            <a:r>
              <a:rPr lang="en-GB" b="1" dirty="0" smtClean="0">
                <a:solidFill>
                  <a:schemeClr val="accent1"/>
                </a:solidFill>
              </a:rPr>
              <a:t>, write out the joint distribution</a:t>
            </a:r>
            <a:endParaRPr lang="en-GB" dirty="0"/>
          </a:p>
        </p:txBody>
      </p:sp>
      <p:sp>
        <p:nvSpPr>
          <p:cNvPr id="42" name="Rectangle 41"/>
          <p:cNvSpPr/>
          <p:nvPr/>
        </p:nvSpPr>
        <p:spPr>
          <a:xfrm>
            <a:off x="3349180" y="4953000"/>
            <a:ext cx="4956620" cy="640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3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685800" y="4320050"/>
                <a:ext cx="7772400" cy="2309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 smtClean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b="0" i="1" baseline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 smtClean="0"/>
                      <m:t>)</m:t>
                    </m:r>
                  </m:oMath>
                </a14:m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/>
                  <a:t>1</a:t>
                </a:r>
                <a:r>
                  <a:rPr lang="en-GB" dirty="0" smtClean="0"/>
                  <a:t>)</a:t>
                </a:r>
                <a:r>
                  <a:rPr lang="en-GB" dirty="0"/>
                  <a:t>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)</a:t>
                </a: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320050"/>
                <a:ext cx="7772400" cy="2309350"/>
              </a:xfrm>
              <a:prstGeom prst="rect">
                <a:avLst/>
              </a:prstGeom>
              <a:blipFill>
                <a:blip r:embed="rId2"/>
                <a:stretch>
                  <a:fillRect t="-1583" b="-31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7219"/>
          <a:stretch/>
        </p:blipFill>
        <p:spPr>
          <a:xfrm>
            <a:off x="216256" y="1319423"/>
            <a:ext cx="7270135" cy="2566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02" y="1929023"/>
            <a:ext cx="1396498" cy="1347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256" y="304800"/>
            <a:ext cx="754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b="1" dirty="0" smtClean="0">
                <a:solidFill>
                  <a:schemeClr val="accent1"/>
                </a:solidFill>
              </a:rPr>
              <a:t>, define the probability distributions we need for each random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3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Poisson distribution </a:t>
                </a:r>
                <a:r>
                  <a:rPr lang="en-GB" dirty="0" smtClean="0"/>
                  <a:t>for productivity (count data)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gamma distribution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 because it is a conjugate for the Poisson, and because it is continuous and </a:t>
                </a:r>
                <a:r>
                  <a:rPr lang="en-GB" dirty="0" smtClean="0"/>
                  <a:t>non-negative, and has </a:t>
                </a:r>
                <a:r>
                  <a:rPr lang="en-GB" b="1" u="sng" dirty="0" smtClean="0">
                    <a:solidFill>
                      <a:srgbClr val="C00000"/>
                    </a:solidFill>
                  </a:rPr>
                  <a:t>two parameters</a:t>
                </a:r>
                <a:endParaRPr lang="en-GB" b="1" u="sng" dirty="0" smtClean="0">
                  <a:solidFill>
                    <a:srgbClr val="C0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use an </a:t>
                </a:r>
                <a:r>
                  <a:rPr lang="en-GB" u="sng" dirty="0" smtClean="0"/>
                  <a:t>inverse gamma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because it is a variance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</a:t>
                </a:r>
                <a:r>
                  <a:rPr lang="en-GB" u="sng" dirty="0" smtClean="0"/>
                  <a:t>normal distributions </a:t>
                </a:r>
                <a:r>
                  <a:rPr lang="en-GB" dirty="0" smtClean="0"/>
                  <a:t>for the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 smtClean="0"/>
                  <a:t>’s because they are continuous random variables that can take on any value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make them </a:t>
                </a:r>
                <a:r>
                  <a:rPr lang="en-GB" u="sng" dirty="0" smtClean="0"/>
                  <a:t>minimally informative priors </a:t>
                </a:r>
                <a:r>
                  <a:rPr lang="en-GB" dirty="0" smtClean="0"/>
                  <a:t>by centring on zero and assigning a variance that is large relative to their values</a:t>
                </a:r>
                <a:endParaRPr lang="en-GB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blipFill>
                <a:blip r:embed="rId2"/>
                <a:stretch>
                  <a:fillRect l="-571" t="-1071" b="-19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  <a:blipFill>
                <a:blip r:embed="rId3"/>
                <a:stretch>
                  <a:fillRect t="-30165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620567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did we choose those probability distributions?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307848" y="168345"/>
            <a:ext cx="754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b="1" dirty="0" smtClean="0">
                <a:solidFill>
                  <a:schemeClr val="accent1"/>
                </a:solidFill>
              </a:rPr>
              <a:t>, define the probability distributions we need for each random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5088"/>
          <a:stretch/>
        </p:blipFill>
        <p:spPr>
          <a:xfrm>
            <a:off x="1143000" y="4419600"/>
            <a:ext cx="6543675" cy="647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62484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>
                <a:latin typeface="Arial" panose="020B0604020202020204" pitchFamily="34" charset="0"/>
              </a:rPr>
              <a:t>Adapted from </a:t>
            </a:r>
            <a:r>
              <a:rPr lang="en-GB" sz="1200" i="1" dirty="0" err="1" smtClean="0">
                <a:latin typeface="Arial" panose="020B0604020202020204" pitchFamily="34" charset="0"/>
              </a:rPr>
              <a:t>Salley</a:t>
            </a:r>
            <a:r>
              <a:rPr lang="en-GB" sz="1200" i="1" dirty="0" smtClean="0">
                <a:latin typeface="Arial" panose="020B0604020202020204" pitchFamily="34" charset="0"/>
              </a:rPr>
              <a:t> et al. 2016. Rangelands 38(6</a:t>
            </a:r>
            <a:r>
              <a:rPr lang="en-GB" sz="1200" i="1" dirty="0">
                <a:latin typeface="Arial" panose="020B0604020202020204" pitchFamily="34" charset="0"/>
              </a:rPr>
              <a:t>):</a:t>
            </a:r>
            <a:r>
              <a:rPr lang="en-GB" sz="1200" i="1" dirty="0" smtClean="0">
                <a:latin typeface="Arial" panose="020B0604020202020204" pitchFamily="34" charset="0"/>
              </a:rPr>
              <a:t>313—317 </a:t>
            </a:r>
            <a:r>
              <a:rPr lang="en-GB" sz="1200" i="1" dirty="0" err="1" smtClean="0">
                <a:latin typeface="Arial" panose="020B0604020202020204" pitchFamily="34" charset="0"/>
              </a:rPr>
              <a:t>doi</a:t>
            </a:r>
            <a:r>
              <a:rPr lang="en-GB" sz="1200" i="1" dirty="0">
                <a:latin typeface="Arial" panose="020B0604020202020204" pitchFamily="34" charset="0"/>
              </a:rPr>
              <a:t>: 10.1016/j.rala.2016.10.003</a:t>
            </a:r>
            <a:endParaRPr lang="en-GB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18" b="28070"/>
          <a:stretch/>
        </p:blipFill>
        <p:spPr>
          <a:xfrm>
            <a:off x="1143000" y="1143000"/>
            <a:ext cx="6543675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8975" y="3962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Individual plants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8975" y="3284697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Plots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38400" y="4110335"/>
            <a:ext cx="609600" cy="309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038975" y="2302908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Habitat type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8975" y="132111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Landscape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85601" y="107722"/>
            <a:ext cx="349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spatial scales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3854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7905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1"/>
                </a:solidFill>
              </a:rPr>
              <a:t>Step 4</a:t>
            </a:r>
            <a:r>
              <a:rPr lang="en-GB" b="1" dirty="0" smtClean="0"/>
              <a:t>, add </a:t>
            </a:r>
            <a:r>
              <a:rPr lang="en-GB" b="1" dirty="0" smtClean="0"/>
              <a:t>in the process model for </a:t>
            </a:r>
            <a:r>
              <a:rPr lang="en-GB" b="1" dirty="0" smtClean="0"/>
              <a:t>productivity explicitly…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381000" y="685800"/>
            <a:ext cx="6854311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066800"/>
            <a:ext cx="1524000" cy="14706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04800" y="3226475"/>
                <a:ext cx="845820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>
                    <a:solidFill>
                      <a:schemeClr val="tx2"/>
                    </a:solidFill>
                  </a:rPr>
                  <a:t>2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x</a:t>
                </a:r>
                <a:r>
                  <a:rPr lang="en-GB" baseline="-25000" dirty="0" smtClean="0">
                    <a:solidFill>
                      <a:schemeClr val="tx2"/>
                    </a:solidFill>
                  </a:rPr>
                  <a:t>i</a:t>
                </a:r>
                <a:endParaRPr lang="en-GB" baseline="-25000" dirty="0" smtClean="0">
                  <a:solidFill>
                    <a:schemeClr val="tx2"/>
                  </a:solidFill>
                </a:endParaRPr>
              </a:p>
              <a:p>
                <a:pPr algn="ctr"/>
                <a:endParaRPr lang="en-GB" sz="800" dirty="0" smtClean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GB" dirty="0" smtClean="0">
                    <a:solidFill>
                      <a:schemeClr val="tx2"/>
                    </a:solidFill>
                  </a:rPr>
                  <a:t>= modelling the process for how productivity is affected by length of partnership</a:t>
                </a:r>
              </a:p>
              <a:p>
                <a:pPr algn="ctr"/>
                <a:endParaRPr lang="en-GB" sz="1400" dirty="0" smtClean="0">
                  <a:solidFill>
                    <a:schemeClr val="tx2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average productivity of a shag with a partnership of length 0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parameter that controls how length of partnership affects productivity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is the process variance or process </a:t>
                </a:r>
                <a:r>
                  <a:rPr lang="en-GB" sz="1400" dirty="0" smtClean="0">
                    <a:solidFill>
                      <a:schemeClr val="tx2"/>
                    </a:solidFill>
                  </a:rPr>
                  <a:t>uncertainty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26475"/>
                <a:ext cx="8458200" cy="1631216"/>
              </a:xfrm>
              <a:prstGeom prst="rect">
                <a:avLst/>
              </a:prstGeom>
              <a:blipFill>
                <a:blip r:embed="rId4"/>
                <a:stretch>
                  <a:fillRect l="-144" t="-1866" b="-2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28600" y="5227247"/>
                <a:ext cx="80391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dirty="0"/>
                  <a:t>             </a:t>
                </a:r>
                <a:r>
                  <a:rPr lang="en-GB" dirty="0" smtClean="0"/>
                  <a:t>                </a:t>
                </a:r>
                <a:r>
                  <a:rPr lang="en-GB" dirty="0"/>
                  <a:t>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0,100) </a:t>
                </a:r>
                <a:r>
                  <a:rPr lang="en-GB" dirty="0"/>
                  <a:t>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</a:t>
                </a:r>
                <a:r>
                  <a:rPr lang="en-GB" dirty="0" smtClean="0"/>
                  <a:t>            </a:t>
                </a:r>
                <a:r>
                  <a:rPr lang="en-GB" dirty="0"/>
                  <a:t>x       inverse </a:t>
                </a:r>
                <a:r>
                  <a:rPr lang="en-GB" dirty="0" smtClean="0"/>
                  <a:t>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dirty="0" smtClean="0"/>
                  <a:t>,0.001)</a:t>
                </a:r>
                <a:endParaRPr lang="en-GB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27247"/>
                <a:ext cx="8039100" cy="1478353"/>
              </a:xfrm>
              <a:prstGeom prst="rect">
                <a:avLst/>
              </a:prstGeom>
              <a:blipFill>
                <a:blip r:embed="rId5"/>
                <a:stretch>
                  <a:fillRect t="-30041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235311" y="4205609"/>
            <a:ext cx="175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Gamma has two </a:t>
            </a:r>
            <a:r>
              <a:rPr lang="en-GB" b="1" u="sng" dirty="0">
                <a:solidFill>
                  <a:srgbClr val="C00000"/>
                </a:solidFill>
              </a:rPr>
              <a:t>parameters</a:t>
            </a:r>
            <a:endParaRPr lang="en-GB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7467599" y="4851940"/>
            <a:ext cx="645857" cy="4349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484" y="4815481"/>
            <a:ext cx="16195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C00000"/>
                </a:solidFill>
              </a:rPr>
              <a:t>Deterministic process </a:t>
            </a:r>
          </a:p>
        </p:txBody>
      </p:sp>
      <p:cxnSp>
        <p:nvCxnSpPr>
          <p:cNvPr id="13" name="Straight Arrow Connector 12"/>
          <p:cNvCxnSpPr>
            <a:stCxn id="7" idx="0"/>
          </p:cNvCxnSpPr>
          <p:nvPr/>
        </p:nvCxnSpPr>
        <p:spPr>
          <a:xfrm flipH="1" flipV="1">
            <a:off x="7077974" y="3506230"/>
            <a:ext cx="1035482" cy="6993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6554177" y="3247766"/>
                <a:ext cx="523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77" y="3247766"/>
                <a:ext cx="5237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7" idx="2"/>
            <a:endCxn id="26" idx="1"/>
          </p:cNvCxnSpPr>
          <p:nvPr/>
        </p:nvCxnSpPr>
        <p:spPr>
          <a:xfrm flipH="1">
            <a:off x="6775366" y="4851940"/>
            <a:ext cx="1338090" cy="2440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58705" y="5039205"/>
            <a:ext cx="1432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C00000"/>
                </a:solidFill>
              </a:rPr>
              <a:t>Process uncertainty</a:t>
            </a:r>
            <a:endParaRPr lang="en-GB" sz="1050" dirty="0">
              <a:solidFill>
                <a:srgbClr val="C0000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 rot="5400000">
            <a:off x="6656384" y="4724308"/>
            <a:ext cx="237964" cy="981420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9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5" grpId="0"/>
      <p:bldP spid="25" grpId="0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a:rPr lang="en-GB" sz="1600" b="0" i="1" baseline="3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1600" dirty="0"/>
                  <a:t>                </a:t>
                </a:r>
                <a:endParaRPr lang="en-GB" sz="1600" dirty="0" smtClean="0"/>
              </a:p>
              <a:p>
                <a:pPr algn="ctr"/>
                <a:r>
                  <a:rPr lang="en-GB" sz="1600" dirty="0"/>
                  <a:t> </a:t>
                </a:r>
                <a:r>
                  <a:rPr lang="en-GB" sz="1600" dirty="0" smtClean="0"/>
                  <a:t>                   </a:t>
                </a:r>
                <a:r>
                  <a:rPr lang="en-GB" sz="1600" dirty="0"/>
                  <a:t>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 smtClean="0"/>
                  <a:t>0,100) </a:t>
                </a:r>
                <a:r>
                  <a:rPr lang="en-GB" sz="1600" dirty="0"/>
                  <a:t>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</a:t>
                </a:r>
                <a:r>
                  <a:rPr lang="en-GB" sz="1600" dirty="0" smtClean="0"/>
                  <a:t>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sz="1600" dirty="0" smtClean="0"/>
                  <a:t>,0.001)</a:t>
                </a:r>
                <a:endParaRPr lang="en-GB" sz="16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  <a:blipFill>
                <a:blip r:embed="rId2"/>
                <a:stretch>
                  <a:fillRect t="-21569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876800" y="647701"/>
            <a:ext cx="30480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400800" y="2045635"/>
            <a:ext cx="236220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C00000"/>
                </a:solidFill>
              </a:rPr>
              <a:t>What’s going on here?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7086600" y="1346669"/>
            <a:ext cx="495300" cy="6989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6200" y="2751653"/>
                <a:ext cx="89916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GB" i="1" dirty="0">
                    <a:solidFill>
                      <a:schemeClr val="tx2"/>
                    </a:solidFill>
                  </a:rPr>
                  <a:t>x</a:t>
                </a:r>
                <a:r>
                  <a:rPr lang="en-GB" i="1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 marL="285750" indent="-285750">
                  <a:buFontTx/>
                  <a:buChar char="-"/>
                </a:pPr>
                <a:endParaRPr lang="en-GB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Our </a:t>
                </a:r>
                <a:r>
                  <a:rPr lang="en-GB" u="sng" dirty="0" smtClean="0"/>
                  <a:t>process model predicts the mean </a:t>
                </a:r>
                <a:r>
                  <a:rPr lang="en-GB" dirty="0" smtClean="0"/>
                  <a:t>(or sometimes the median) of a distribution, </a:t>
                </a:r>
                <a:r>
                  <a:rPr lang="en-GB" dirty="0" smtClean="0"/>
                  <a:t>and we want to </a:t>
                </a:r>
                <a:r>
                  <a:rPr lang="en-GB" u="sng" dirty="0" smtClean="0"/>
                  <a:t>estimate process uncertainty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But, the </a:t>
                </a:r>
                <a:r>
                  <a:rPr lang="en-GB" dirty="0" smtClean="0"/>
                  <a:t>parameters for the gamma distribution are </a:t>
                </a:r>
                <a:r>
                  <a:rPr lang="en-GB" u="sng" dirty="0" smtClean="0"/>
                  <a:t>not the mean and the variance </a:t>
                </a:r>
                <a:r>
                  <a:rPr lang="en-GB" dirty="0" smtClean="0"/>
                  <a:t>– they are the </a:t>
                </a:r>
                <a:r>
                  <a:rPr lang="en-GB" i="1" u="sng" dirty="0" smtClean="0"/>
                  <a:t>shape</a:t>
                </a:r>
                <a:r>
                  <a:rPr lang="en-GB" u="sng" dirty="0" smtClean="0"/>
                  <a:t> and the </a:t>
                </a:r>
                <a:r>
                  <a:rPr lang="en-GB" i="1" u="sng" dirty="0" smtClean="0"/>
                  <a:t>rate</a:t>
                </a:r>
              </a:p>
              <a:p>
                <a:pPr marL="285750" indent="-285750">
                  <a:buFontTx/>
                  <a:buChar char="-"/>
                </a:pPr>
                <a:endParaRPr lang="en-GB" sz="8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need to be able to calculate </a:t>
                </a:r>
                <a:r>
                  <a:rPr lang="en-GB" dirty="0" smtClean="0"/>
                  <a:t>these parameters </a:t>
                </a:r>
                <a:r>
                  <a:rPr lang="en-GB" dirty="0" smtClean="0"/>
                  <a:t>from the mean and the variance…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751653"/>
                <a:ext cx="8991600" cy="2585323"/>
              </a:xfrm>
              <a:prstGeom prst="rect">
                <a:avLst/>
              </a:prstGeom>
              <a:blipFill>
                <a:blip r:embed="rId3"/>
                <a:stretch>
                  <a:fillRect l="-610" t="-1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5299143"/>
            <a:ext cx="2362199" cy="1482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408824"/>
            <a:ext cx="533400" cy="4426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59" y="6285503"/>
            <a:ext cx="491787" cy="4388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33071" y="2312607"/>
            <a:ext cx="2097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/>
              <a:t>Moment matching…</a:t>
            </a:r>
            <a:endParaRPr lang="en-GB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238115" y="228600"/>
                <a:ext cx="2820067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C00000"/>
                          </a:solidFill>
                        </a:rPr>
                        <m:t>)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i="1" baseline="-25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15" y="228600"/>
                <a:ext cx="282006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21920" y="129114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1"/>
                </a:solidFill>
              </a:rPr>
              <a:t>Step 4</a:t>
            </a:r>
            <a:r>
              <a:rPr lang="en-GB" b="1" dirty="0" smtClean="0"/>
              <a:t>, add </a:t>
            </a:r>
            <a:r>
              <a:rPr lang="en-GB" b="1" dirty="0" smtClean="0"/>
              <a:t>in the process model for </a:t>
            </a:r>
            <a:r>
              <a:rPr lang="en-GB" b="1" dirty="0" smtClean="0"/>
              <a:t>productivity explicitly…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487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What about sampling variance/observation error?</a:t>
                </a:r>
              </a:p>
              <a:p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There is an explicit parameter for the process variance,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dirty="0" smtClean="0"/>
                  <a:t>, but there does not appear to be a parameter controlling variance in the observations, </a:t>
                </a:r>
                <a:r>
                  <a:rPr lang="en-GB" sz="1600" i="1" dirty="0" err="1" smtClean="0"/>
                  <a:t>y</a:t>
                </a:r>
                <a:r>
                  <a:rPr lang="en-GB" sz="1600" i="1" baseline="-25000" dirty="0" err="1" smtClean="0"/>
                  <a:t>i</a:t>
                </a:r>
                <a:r>
                  <a:rPr lang="en-GB" sz="1600" i="1" dirty="0" smtClean="0"/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Does this mean we are assuming no observation variance? No…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 smtClean="0"/>
                  <a:t>Because the Poisson distribution assumes the variance is the same as the mean, so observation variance is implicit in the likelihood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baseline="-250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blipFill>
                <a:blip r:embed="rId2"/>
                <a:stretch>
                  <a:fillRect l="-714" t="-14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1493"/>
          <a:stretch/>
        </p:blipFill>
        <p:spPr>
          <a:xfrm>
            <a:off x="455808" y="3429000"/>
            <a:ext cx="8254655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129562"/>
            <a:ext cx="8135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5</a:t>
            </a:r>
            <a:r>
              <a:rPr lang="en-GB" b="1" dirty="0" smtClean="0">
                <a:solidFill>
                  <a:schemeClr val="accent1"/>
                </a:solidFill>
              </a:rPr>
              <a:t> (I didn’t tell you about step 5) – some additional observations on this model: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9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828800"/>
            <a:ext cx="8503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doesn’t the dataset, </a:t>
            </a:r>
            <a:r>
              <a:rPr lang="en-GB" b="1" i="1" dirty="0" smtClean="0"/>
              <a:t>x</a:t>
            </a:r>
            <a:r>
              <a:rPr lang="en-GB" b="1" dirty="0" smtClean="0"/>
              <a:t> (length of partnership), appear in the posterior distribution?</a:t>
            </a:r>
          </a:p>
          <a:p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</a:t>
            </a:r>
            <a:r>
              <a:rPr lang="en-GB" i="1" dirty="0" smtClean="0"/>
              <a:t>x</a:t>
            </a:r>
            <a:r>
              <a:rPr lang="en-GB" dirty="0" smtClean="0"/>
              <a:t> are not treated as random variables in this formulation – we assume the </a:t>
            </a:r>
            <a:r>
              <a:rPr lang="en-GB" i="1" dirty="0" smtClean="0"/>
              <a:t>x</a:t>
            </a:r>
            <a:r>
              <a:rPr lang="en-GB" dirty="0" smtClean="0"/>
              <a:t> data are perfectly observed and fixed, </a:t>
            </a:r>
            <a:r>
              <a:rPr lang="en-GB" dirty="0" smtClean="0"/>
              <a:t>whilst </a:t>
            </a:r>
            <a:r>
              <a:rPr lang="en-GB" dirty="0" smtClean="0"/>
              <a:t>the </a:t>
            </a:r>
            <a:r>
              <a:rPr lang="en-GB" i="1" dirty="0" smtClean="0"/>
              <a:t>y</a:t>
            </a:r>
            <a:r>
              <a:rPr lang="en-GB" dirty="0" smtClean="0"/>
              <a:t> data are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This means the </a:t>
            </a:r>
            <a:r>
              <a:rPr lang="en-GB" i="1" dirty="0" smtClean="0"/>
              <a:t>x</a:t>
            </a:r>
            <a:r>
              <a:rPr lang="en-GB" dirty="0" smtClean="0"/>
              <a:t> are known, fixed quantities, treated no differently than a constant – they are not random variables and therefore should not appear in the expression for the posterior distribution, which by definition, is composed of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predictor variables do appear as arguments to the deterministic function for shag productivity: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  <a:blipFill>
                <a:blip r:embed="rId2"/>
                <a:stretch>
                  <a:fillRect l="-1717" t="-10000" r="-128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/>
                      <m:t>gamma</m:t>
                    </m:r>
                    <m:r>
                      <m:rPr>
                        <m:nor/>
                      </m:rPr>
                      <a:rPr lang="en-GB" sz="1600" dirty="0"/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  <m:r>
                          <a:rPr lang="en-GB" sz="16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/>
                      <m:t>)</m:t>
                    </m:r>
                  </m:oMath>
                </a14:m>
                <a:endParaRPr lang="en-GB" sz="1600" dirty="0"/>
              </a:p>
              <a:p>
                <a:pPr algn="ctr"/>
                <a:r>
                  <a:rPr lang="en-GB" sz="1600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0,100)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sz="1600" dirty="0"/>
                  <a:t>,0.001</a:t>
                </a:r>
                <a:r>
                  <a:rPr lang="en-GB" sz="1600" dirty="0" smtClean="0"/>
                  <a:t>)</a:t>
                </a:r>
                <a:endParaRPr lang="en-GB" sz="16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  <a:blipFill>
                <a:blip r:embed="rId3"/>
                <a:stretch>
                  <a:fillRect t="-26994" b="-73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850392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 we need to do this again (…my head hurts)?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u="sng" dirty="0" smtClean="0"/>
              <a:t>clear, transparent science </a:t>
            </a:r>
            <a:r>
              <a:rPr lang="en-GB" dirty="0" smtClean="0"/>
              <a:t>(What have we left out? What are our uncertainties?)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need to be able to </a:t>
            </a:r>
            <a:r>
              <a:rPr lang="en-GB" u="sng" dirty="0" smtClean="0"/>
              <a:t>express the posterior distribution as a set of joint factored likelihoods</a:t>
            </a:r>
            <a:r>
              <a:rPr lang="en-GB" dirty="0" smtClean="0"/>
              <a:t> in order to fit our models in </a:t>
            </a:r>
            <a:r>
              <a:rPr lang="en-GB" b="1" dirty="0" smtClean="0"/>
              <a:t>any software package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E.g., JAGS – the ‘model statement’ in JAGS is the joint distribution for the posterior of your model…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624586" y="2667000"/>
            <a:ext cx="7738739" cy="2667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8130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>
                <a:solidFill>
                  <a:srgbClr val="C00000"/>
                </a:solidFill>
              </a:rPr>
              <a:t>data </a:t>
            </a:r>
            <a:r>
              <a:rPr lang="en-GB" sz="2000" b="1" u="sng" dirty="0" smtClean="0">
                <a:solidFill>
                  <a:srgbClr val="C00000"/>
                </a:solidFill>
              </a:rPr>
              <a:t>model + </a:t>
            </a:r>
            <a:r>
              <a:rPr lang="en-GB" sz="2000" b="1" u="sng" dirty="0" smtClean="0">
                <a:solidFill>
                  <a:srgbClr val="C00000"/>
                </a:solidFill>
              </a:rPr>
              <a:t>process model + priors </a:t>
            </a:r>
            <a:r>
              <a:rPr lang="en-GB" sz="2000" b="1" dirty="0" smtClean="0">
                <a:solidFill>
                  <a:srgbClr val="C00000"/>
                </a:solidFill>
              </a:rPr>
              <a:t>= </a:t>
            </a:r>
            <a:endParaRPr lang="en-GB" sz="2000" b="1" dirty="0" smtClean="0">
              <a:solidFill>
                <a:srgbClr val="C00000"/>
              </a:solidFill>
            </a:endParaRPr>
          </a:p>
          <a:p>
            <a:endParaRPr lang="en-GB" sz="1600" b="1" dirty="0">
              <a:solidFill>
                <a:srgbClr val="C00000"/>
              </a:solidFill>
            </a:endParaRPr>
          </a:p>
          <a:p>
            <a:r>
              <a:rPr lang="en-GB" sz="1600" b="1" dirty="0" smtClean="0">
                <a:solidFill>
                  <a:srgbClr val="C00000"/>
                </a:solidFill>
              </a:rPr>
              <a:t>full </a:t>
            </a:r>
            <a:r>
              <a:rPr lang="en-GB" sz="1600" b="1" dirty="0" smtClean="0">
                <a:solidFill>
                  <a:srgbClr val="C00000"/>
                </a:solidFill>
              </a:rPr>
              <a:t>mathematical expression </a:t>
            </a:r>
            <a:r>
              <a:rPr lang="en-GB" sz="1600" b="1" dirty="0" smtClean="0">
                <a:solidFill>
                  <a:srgbClr val="C00000"/>
                </a:solidFill>
              </a:rPr>
              <a:t>for: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our </a:t>
            </a:r>
            <a:r>
              <a:rPr lang="en-GB" sz="1600" b="1" dirty="0" smtClean="0">
                <a:solidFill>
                  <a:srgbClr val="C00000"/>
                </a:solidFill>
              </a:rPr>
              <a:t>ecological process (process model), </a:t>
            </a:r>
            <a:r>
              <a:rPr lang="en-GB" sz="1600" b="1" dirty="0" smtClean="0">
                <a:solidFill>
                  <a:srgbClr val="C00000"/>
                </a:solidFill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linked </a:t>
            </a:r>
            <a:r>
              <a:rPr lang="en-GB" sz="1600" b="1" dirty="0" smtClean="0">
                <a:solidFill>
                  <a:srgbClr val="C00000"/>
                </a:solidFill>
              </a:rPr>
              <a:t>to data (data model), </a:t>
            </a:r>
            <a:r>
              <a:rPr lang="en-GB" sz="1600" b="1" dirty="0" smtClean="0">
                <a:solidFill>
                  <a:srgbClr val="C00000"/>
                </a:solidFill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in </a:t>
            </a:r>
            <a:r>
              <a:rPr lang="en-GB" sz="1600" b="1" dirty="0" smtClean="0">
                <a:solidFill>
                  <a:srgbClr val="C00000"/>
                </a:solidFill>
              </a:rPr>
              <a:t>a way that includes all sources of uncertainty (observation uncertainty and process uncertainty), </a:t>
            </a:r>
            <a:r>
              <a:rPr lang="en-GB" sz="1600" b="1" dirty="0" smtClean="0">
                <a:solidFill>
                  <a:srgbClr val="C00000"/>
                </a:solidFill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and </a:t>
            </a:r>
            <a:r>
              <a:rPr lang="en-GB" sz="1600" b="1" dirty="0" smtClean="0">
                <a:solidFill>
                  <a:srgbClr val="C00000"/>
                </a:solidFill>
              </a:rPr>
              <a:t>allows us to include prior understanding (priors)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676400" y="1524000"/>
            <a:ext cx="5419725" cy="12763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774294" y="69305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Summary</a:t>
            </a:r>
            <a:r>
              <a:rPr lang="en-GB" sz="2400" b="1" dirty="0" smtClean="0"/>
              <a:t>: how </a:t>
            </a:r>
            <a:r>
              <a:rPr lang="en-GB" sz="2400" b="1" dirty="0" smtClean="0"/>
              <a:t>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(represent it as a model) and the parts we </a:t>
            </a:r>
            <a:endParaRPr lang="en-GB" dirty="0" smtClean="0"/>
          </a:p>
          <a:p>
            <a:pPr lvl="1"/>
            <a:r>
              <a:rPr lang="en-GB" dirty="0"/>
              <a:t> </a:t>
            </a:r>
            <a:r>
              <a:rPr lang="en-GB" dirty="0" smtClean="0"/>
              <a:t>    </a:t>
            </a:r>
            <a:r>
              <a:rPr lang="en-GB" dirty="0" smtClean="0"/>
              <a:t>have </a:t>
            </a:r>
            <a:r>
              <a:rPr lang="en-GB" dirty="0" smtClean="0"/>
              <a:t>left out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" y="3974722"/>
            <a:ext cx="6158128" cy="18926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9029" y="3974722"/>
            <a:ext cx="2682571" cy="2121278"/>
            <a:chOff x="5410200" y="2450722"/>
            <a:chExt cx="2682571" cy="21212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51022"/>
            <a:stretch/>
          </p:blipFill>
          <p:spPr>
            <a:xfrm>
              <a:off x="5410200" y="2450722"/>
              <a:ext cx="2682571" cy="21212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08505"/>
            <a:ext cx="3199857" cy="2115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3974722"/>
            <a:ext cx="762000" cy="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2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Part 2: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8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2954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604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38200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Ecological research commonly has to deal with issues such as: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u="sng" dirty="0" smtClean="0"/>
              <a:t>Variation among individuals </a:t>
            </a:r>
            <a:r>
              <a:rPr lang="en-GB" dirty="0" smtClean="0"/>
              <a:t>(e.g., location or genotype)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Ecological processes operating at </a:t>
            </a:r>
            <a:r>
              <a:rPr lang="en-GB" u="sng" dirty="0" smtClean="0"/>
              <a:t>more than one spatial scale </a:t>
            </a:r>
            <a:r>
              <a:rPr lang="en-GB" dirty="0" smtClean="0"/>
              <a:t>(plot → habitat type) or </a:t>
            </a:r>
            <a:r>
              <a:rPr lang="en-GB" u="sng" dirty="0" smtClean="0"/>
              <a:t>level of ecological organisation </a:t>
            </a:r>
            <a:r>
              <a:rPr lang="en-GB" dirty="0" smtClean="0"/>
              <a:t>(individuals → populations → communities)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need to accommodate </a:t>
            </a:r>
            <a:r>
              <a:rPr lang="en-GB" u="sng" dirty="0" smtClean="0"/>
              <a:t>uncertainty arising from modelling a process </a:t>
            </a:r>
            <a:r>
              <a:rPr lang="en-GB" b="1" i="1" u="sng" dirty="0" smtClean="0"/>
              <a:t>as well as </a:t>
            </a:r>
            <a:r>
              <a:rPr lang="en-GB" u="sng" dirty="0" smtClean="0"/>
              <a:t>uncertainty derived from imperfect observations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Dealing with </a:t>
            </a:r>
            <a:r>
              <a:rPr lang="en-GB" u="sng" dirty="0" smtClean="0"/>
              <a:t>changes in state that cannot be observed directly </a:t>
            </a:r>
            <a:r>
              <a:rPr lang="en-GB" dirty="0" smtClean="0"/>
              <a:t>(age transitions of individuals that are hard to observe)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algn="ctr"/>
            <a:r>
              <a:rPr lang="en-GB" sz="2400" b="1" dirty="0" smtClean="0"/>
              <a:t>Hierarchical models provide a natural framework for addressing all of these issues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0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44" y="457200"/>
            <a:ext cx="8296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Modelling </a:t>
            </a:r>
            <a:r>
              <a:rPr lang="en-GB" b="1" dirty="0"/>
              <a:t>light limitation of </a:t>
            </a:r>
            <a:r>
              <a:rPr lang="en-GB" b="1" dirty="0" smtClean="0"/>
              <a:t>tree </a:t>
            </a:r>
            <a:r>
              <a:rPr lang="en-GB" b="1" dirty="0" smtClean="0"/>
              <a:t>growth</a:t>
            </a:r>
          </a:p>
          <a:p>
            <a:endParaRPr lang="en-GB" b="1" dirty="0"/>
          </a:p>
          <a:p>
            <a:r>
              <a:rPr lang="en-GB" dirty="0"/>
              <a:t>The relationship between tree growth rate and light tends to be non-linear, approaching an asymptote under high light </a:t>
            </a:r>
            <a:r>
              <a:rPr lang="en-GB" dirty="0" smtClean="0"/>
              <a:t>conditions</a:t>
            </a:r>
          </a:p>
          <a:p>
            <a:endParaRPr lang="en-GB" dirty="0"/>
          </a:p>
          <a:p>
            <a:r>
              <a:rPr lang="en-GB" dirty="0"/>
              <a:t>Here, we model this simple curve using a Bayesian approach, where our response (</a:t>
            </a:r>
            <a:r>
              <a:rPr lang="en-GB" i="1" dirty="0"/>
              <a:t>y</a:t>
            </a:r>
            <a:r>
              <a:rPr lang="en-GB" dirty="0"/>
              <a:t>) is observed growth rate and our only predictor variable is light (</a:t>
            </a:r>
            <a:r>
              <a:rPr lang="en-GB" i="1" dirty="0"/>
              <a:t>L</a:t>
            </a:r>
            <a:r>
              <a:rPr lang="en-GB" dirty="0" smtClean="0"/>
              <a:t>) = </a:t>
            </a:r>
            <a:r>
              <a:rPr lang="en-GB" b="1" u="sng" dirty="0" smtClean="0"/>
              <a:t>process model</a:t>
            </a:r>
            <a:endParaRPr lang="en-GB" b="1" u="sn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9033" b="10967"/>
          <a:stretch/>
        </p:blipFill>
        <p:spPr>
          <a:xfrm>
            <a:off x="5568663" y="3512403"/>
            <a:ext cx="3352800" cy="2743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8062" b="70280"/>
          <a:stretch/>
        </p:blipFill>
        <p:spPr>
          <a:xfrm>
            <a:off x="3494499" y="3817203"/>
            <a:ext cx="1892808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8520" y="335553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/>
              <a:t>Michealis-Menton</a:t>
            </a:r>
            <a:r>
              <a:rPr lang="en-GB" sz="1200" dirty="0" smtClean="0"/>
              <a:t> equation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max. growth at infinite light</a:t>
                </a:r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 at which curve tails off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light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level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which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intercept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blipFill>
                <a:blip r:embed="rId3"/>
                <a:stretch>
                  <a:fillRect t="-2941" b="-3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  <a:blipFill>
                <a:blip r:embed="rId4"/>
                <a:stretch>
                  <a:fillRect l="-1193" t="-8197" r="-1392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1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451848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3386449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227327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2803369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2723178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252556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3563652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3453764" y="2551423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1462090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1982950"/>
            <a:ext cx="584835" cy="408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3817799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687260" y="4158351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4823449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3817799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3805814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4630089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4850041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71091" y="2743200"/>
            <a:ext cx="1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Unobserved true state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969001" y="3083752"/>
            <a:ext cx="3002091" cy="650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78890" y="1219200"/>
            <a:ext cx="104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Observations made with error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2" name="Straight Arrow Connector 41"/>
          <p:cNvCxnSpPr>
            <a:endCxn id="6" idx="3"/>
          </p:cNvCxnSpPr>
          <p:nvPr/>
        </p:nvCxnSpPr>
        <p:spPr>
          <a:xfrm flipH="1">
            <a:off x="4969001" y="1559752"/>
            <a:ext cx="2909891" cy="9949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8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56" grpId="0"/>
      <p:bldP spid="37" grpId="0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3705571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2573537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1460361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1560254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1560254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382239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3822390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1990457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386334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3863344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1910266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1712654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2750740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90599" y="4626091"/>
                <a:ext cx="69527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GB" dirty="0"/>
                  <a:t>] </a:t>
                </a:r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4626091"/>
                <a:ext cx="6952751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>
            <a:off x="6929717" y="4673050"/>
            <a:ext cx="161365" cy="5845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e 17"/>
          <p:cNvSpPr/>
          <p:nvPr/>
        </p:nvSpPr>
        <p:spPr>
          <a:xfrm rot="5400000">
            <a:off x="5856495" y="4805322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501413" y="5653805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61510" y="4864241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5400000">
            <a:off x="3309667" y="4330117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2920364" y="511237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4854" y="55263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490154" y="5039346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1557019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1557019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3453764" y="1738511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649178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1170038"/>
            <a:ext cx="584835" cy="4087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3004887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089" r="63967" b="74683"/>
          <a:stretch/>
        </p:blipFill>
        <p:spPr>
          <a:xfrm>
            <a:off x="5459177" y="6019800"/>
            <a:ext cx="1551223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875853" y="6221768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853" y="6221768"/>
                <a:ext cx="3567131" cy="369332"/>
              </a:xfrm>
              <a:prstGeom prst="rect">
                <a:avLst/>
              </a:prstGeom>
              <a:blipFill>
                <a:blip r:embed="rId8"/>
                <a:stretch>
                  <a:fillRect l="-68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H="1">
            <a:off x="5687260" y="3345439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4010537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2730415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2730415"/>
                <a:ext cx="419602" cy="369332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3841612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3841612"/>
                <a:ext cx="4507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3004887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2992902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3817177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4037129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5479576" y="6019799"/>
            <a:ext cx="1607024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GB" dirty="0"/>
                  <a:t>] </a:t>
                </a:r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  <a:blipFill>
                <a:blip r:embed="rId2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>
            <a:off x="6853518" y="199359"/>
            <a:ext cx="161365" cy="5845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/>
          <p:cNvSpPr/>
          <p:nvPr/>
        </p:nvSpPr>
        <p:spPr>
          <a:xfrm rot="5400000">
            <a:off x="5780296" y="331631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425214" y="118011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5311" y="3905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3233468" y="-143574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844165" y="638679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8655" y="105269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413955" y="565655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089" r="63967" b="74683"/>
          <a:stretch/>
        </p:blipFill>
        <p:spPr>
          <a:xfrm>
            <a:off x="5459177" y="1698509"/>
            <a:ext cx="1551223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  <a:blipFill>
                <a:blip r:embed="rId4"/>
                <a:stretch>
                  <a:fillRect l="-85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5403377" y="1524000"/>
            <a:ext cx="1607024" cy="762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52400" y="2438400"/>
                <a:ext cx="8839200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</a:t>
                </a:r>
                <a:r>
                  <a:rPr lang="en-GB" sz="1600" u="sng" dirty="0" smtClean="0"/>
                  <a:t>normal </a:t>
                </a:r>
                <a:r>
                  <a:rPr lang="en-GB" sz="1600" u="sng" dirty="0"/>
                  <a:t>distribution </a:t>
                </a:r>
                <a:r>
                  <a:rPr lang="en-GB" sz="1600" dirty="0"/>
                  <a:t>for </a:t>
                </a:r>
                <a:r>
                  <a:rPr lang="en-GB" sz="1600" i="1" dirty="0" smtClean="0"/>
                  <a:t>y</a:t>
                </a:r>
                <a:r>
                  <a:rPr lang="en-GB" sz="1600" dirty="0" smtClean="0"/>
                  <a:t> growth rate (can be + or -)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choose a </a:t>
                </a:r>
                <a:r>
                  <a:rPr lang="en-GB" sz="1600" u="sng" dirty="0" smtClean="0"/>
                  <a:t>normal </a:t>
                </a:r>
                <a:r>
                  <a:rPr lang="en-GB" sz="1600" u="sng" dirty="0"/>
                  <a:t>distribution </a:t>
                </a:r>
                <a:r>
                  <a:rPr lang="en-GB" sz="1600" dirty="0"/>
                  <a:t>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/>
                  <a:t> because it is a conjugate for the </a:t>
                </a:r>
                <a:r>
                  <a:rPr lang="en-GB" sz="1600" dirty="0" smtClean="0"/>
                  <a:t>normal, </a:t>
                </a:r>
                <a:r>
                  <a:rPr lang="en-GB" sz="1600" dirty="0"/>
                  <a:t>and because </a:t>
                </a:r>
                <a:r>
                  <a:rPr lang="en-GB" sz="1600" dirty="0" smtClean="0"/>
                  <a:t>it can be + or -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use </a:t>
                </a:r>
                <a:r>
                  <a:rPr lang="en-GB" sz="1600" dirty="0" smtClean="0"/>
                  <a:t>a </a:t>
                </a:r>
                <a:r>
                  <a:rPr lang="en-GB" sz="1600" u="sng" dirty="0" smtClean="0"/>
                  <a:t>normal </a:t>
                </a:r>
                <a:r>
                  <a:rPr lang="en-GB" sz="1600" dirty="0" smtClean="0"/>
                  <a:t>for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because </a:t>
                </a:r>
                <a:r>
                  <a:rPr lang="en-GB" sz="1600" dirty="0" smtClean="0"/>
                  <a:t>we have prior knowledge about the mean and variance of our observation error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use a </a:t>
                </a:r>
                <a:r>
                  <a:rPr lang="en-GB" sz="1600" u="sng" dirty="0" smtClean="0"/>
                  <a:t>uniform</a:t>
                </a:r>
                <a:r>
                  <a:rPr lang="en-GB" sz="1600" dirty="0" smtClean="0"/>
                  <a:t> for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baseline="-25000" dirty="0" smtClean="0"/>
                  <a:t> </a:t>
                </a:r>
                <a:r>
                  <a:rPr lang="en-GB" sz="1600" dirty="0" smtClean="0"/>
                  <a:t>because we know the process variance is positive and bounded within a sensible range</a:t>
                </a:r>
                <a:endParaRPr lang="en-GB" sz="1600" baseline="-250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choose </a:t>
                </a:r>
                <a:r>
                  <a:rPr lang="en-GB" sz="1600" u="sng" dirty="0" smtClean="0"/>
                  <a:t>gamma </a:t>
                </a:r>
                <a:r>
                  <a:rPr lang="en-GB" sz="1600" u="sng" dirty="0"/>
                  <a:t>distributions </a:t>
                </a:r>
                <a:r>
                  <a:rPr lang="en-GB" sz="1600" dirty="0"/>
                  <a:t>for the </a:t>
                </a:r>
                <a14:m>
                  <m:oMath xmlns:m="http://schemas.openxmlformats.org/officeDocument/2006/math"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dirty="0" smtClean="0"/>
                  <a:t> </a:t>
                </a:r>
                <a:r>
                  <a:rPr lang="en-GB" sz="1600" dirty="0"/>
                  <a:t>because they are </a:t>
                </a:r>
                <a:r>
                  <a:rPr lang="en-GB" sz="1600" dirty="0" smtClean="0"/>
                  <a:t>positive random variables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</a:t>
                </a:r>
                <a:r>
                  <a:rPr lang="en-GB" sz="1600" u="sng" dirty="0" smtClean="0"/>
                  <a:t>uniform</a:t>
                </a:r>
                <a:r>
                  <a:rPr lang="en-GB" sz="1600" dirty="0" smtClean="0"/>
                  <a:t> for </a:t>
                </a:r>
                <a:r>
                  <a:rPr lang="en-GB" sz="1600" i="1" dirty="0" smtClean="0"/>
                  <a:t>c </a:t>
                </a:r>
                <a:r>
                  <a:rPr lang="en-GB" sz="1600" dirty="0" smtClean="0"/>
                  <a:t> because we know it is bounded on the x-axis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/>
                  <a:t>We make them </a:t>
                </a:r>
                <a:r>
                  <a:rPr lang="en-GB" sz="1600" u="sng" dirty="0"/>
                  <a:t>minimally informative priors </a:t>
                </a:r>
                <a:r>
                  <a:rPr lang="en-GB" sz="1600" dirty="0"/>
                  <a:t>by centring on zero and assigning a variance that is large relative to their </a:t>
                </a:r>
                <a:r>
                  <a:rPr lang="en-GB" sz="1600" dirty="0" smtClean="0"/>
                  <a:t>values (normal) or placing most of the density mass at zero (gamma)</a:t>
                </a:r>
                <a:endParaRPr lang="en-GB" sz="16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438400"/>
                <a:ext cx="8839200" cy="3539430"/>
              </a:xfrm>
              <a:prstGeom prst="rect">
                <a:avLst/>
              </a:prstGeom>
              <a:blipFill>
                <a:blip r:embed="rId6"/>
                <a:stretch>
                  <a:fillRect l="-345" t="-516" r="-69"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7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168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2a. Fit hierarchical Bayesian model in R and JAGS</a:t>
            </a:r>
            <a:r>
              <a:rPr lang="en-GB" sz="3600" b="1" dirty="0" smtClean="0"/>
              <a:t>…</a:t>
            </a:r>
          </a:p>
          <a:p>
            <a:pPr algn="ctr"/>
            <a:endParaRPr lang="en-GB" sz="3600" b="1" dirty="0" smtClean="0"/>
          </a:p>
          <a:p>
            <a:pPr algn="ctr"/>
            <a:endParaRPr lang="en-GB" sz="3600" b="1" dirty="0"/>
          </a:p>
          <a:p>
            <a:pPr algn="ctr"/>
            <a:r>
              <a:rPr lang="en-GB" sz="2000" b="1" dirty="0"/>
              <a:t>Open </a:t>
            </a:r>
            <a:r>
              <a:rPr lang="en-GB" sz="2000" b="1" dirty="0" smtClean="0"/>
              <a:t>‘</a:t>
            </a:r>
            <a:r>
              <a:rPr lang="en-GB" sz="2000" b="1" i="1" dirty="0" err="1" smtClean="0"/>
              <a:t>Kate_Tree</a:t>
            </a:r>
            <a:r>
              <a:rPr lang="en-GB" sz="2000" b="1" i="1" dirty="0" smtClean="0"/>
              <a:t> </a:t>
            </a:r>
            <a:r>
              <a:rPr lang="en-GB" sz="2000" b="1" i="1" dirty="0"/>
              <a:t>light </a:t>
            </a:r>
            <a:r>
              <a:rPr lang="en-GB" sz="2000" b="1" i="1" dirty="0" err="1" smtClean="0"/>
              <a:t>example.R</a:t>
            </a:r>
            <a:r>
              <a:rPr lang="en-GB" sz="2000" b="1" dirty="0" smtClean="0"/>
              <a:t>’</a:t>
            </a:r>
            <a:endParaRPr lang="en-GB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36239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454" t="28095"/>
          <a:stretch/>
        </p:blipFill>
        <p:spPr>
          <a:xfrm>
            <a:off x="1752600" y="228600"/>
            <a:ext cx="5948961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648575" cy="431482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572000" y="2209800"/>
            <a:ext cx="228600" cy="2133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/>
          <p:cNvSpPr/>
          <p:nvPr/>
        </p:nvSpPr>
        <p:spPr>
          <a:xfrm>
            <a:off x="4559808" y="4648200"/>
            <a:ext cx="228600" cy="838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953000" y="30919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Likelihood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264" y="48826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Priors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895350"/>
            <a:ext cx="50577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Brief notes on model convergence…more later in the course</a:t>
            </a:r>
            <a:endParaRPr lang="en-GB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5" y="762000"/>
            <a:ext cx="7791450" cy="339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754" y="762000"/>
            <a:ext cx="6443845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086600" y="762000"/>
            <a:ext cx="1210057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091351"/>
            <a:ext cx="5114925" cy="19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272" y="28956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Burn-in</a:t>
            </a:r>
          </a:p>
          <a:p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is standard practice to discard the initial iterations of iterative simulation as they are too strongly influenced by starting values and do not provide good information about the target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6482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 smtClean="0">
                <a:solidFill>
                  <a:srgbClr val="222222"/>
                </a:solidFill>
                <a:latin typeface="Open Sans"/>
              </a:rPr>
              <a:t>n.eff</a:t>
            </a:r>
            <a:endParaRPr lang="en-GB" b="1" dirty="0" smtClean="0">
              <a:solidFill>
                <a:srgbClr val="222222"/>
              </a:solidFill>
              <a:latin typeface="Open Sans"/>
            </a:endParaRPr>
          </a:p>
          <a:p>
            <a:endParaRPr lang="en-GB" dirty="0">
              <a:solidFill>
                <a:srgbClr val="222222"/>
              </a:solidFill>
              <a:latin typeface="Open Sans"/>
            </a:endParaRPr>
          </a:p>
          <a:p>
            <a:r>
              <a:rPr lang="en-GB" dirty="0" smtClean="0">
                <a:solidFill>
                  <a:srgbClr val="222222"/>
                </a:solidFill>
                <a:latin typeface="Open Sans"/>
              </a:rPr>
              <a:t>the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effective sample size, that is an estimate for the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number of </a:t>
            </a:r>
            <a:r>
              <a:rPr lang="en-GB" i="1" dirty="0" smtClean="0">
                <a:solidFill>
                  <a:srgbClr val="222222"/>
                </a:solidFill>
                <a:latin typeface="Open Sans"/>
              </a:rPr>
              <a:t>independent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samples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(taking into account autocorrelations) generated by the MCMC run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74320" y="168021"/>
            <a:ext cx="8564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Trace plots </a:t>
            </a:r>
            <a:r>
              <a:rPr lang="en-GB" dirty="0"/>
              <a:t>provide an important tool for assessing mixing of a chain. </a:t>
            </a:r>
            <a:r>
              <a:rPr lang="en-GB" b="1" dirty="0"/>
              <a:t>Density plot</a:t>
            </a:r>
            <a:r>
              <a:rPr lang="en-GB" dirty="0"/>
              <a:t>s are smoothed histograms of the samples, that is they show the function that we are trying to </a:t>
            </a:r>
            <a:r>
              <a:rPr lang="en-GB" dirty="0" smtClean="0"/>
              <a:t>explore – the posterior density of our unobserved parameter…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1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1600200"/>
            <a:ext cx="7619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</a:p>
          <a:p>
            <a:pPr algn="ctr"/>
            <a:endParaRPr lang="en-GB" sz="3600" b="1" dirty="0"/>
          </a:p>
          <a:p>
            <a:pPr algn="ctr"/>
            <a:r>
              <a:rPr lang="en-GB" sz="3600" b="1" dirty="0" smtClean="0"/>
              <a:t>…so it follows that our models should be hierarchical, also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3994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066800"/>
            <a:ext cx="876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Our usual approach is, for each parameter or quantity of </a:t>
            </a:r>
            <a:r>
              <a:rPr lang="en-GB" dirty="0" smtClean="0"/>
              <a:t>interest,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compute </a:t>
            </a:r>
            <a:r>
              <a:rPr lang="en-GB" dirty="0"/>
              <a:t>the variance of the simulations from each </a:t>
            </a:r>
            <a:r>
              <a:rPr lang="en-GB" dirty="0" smtClean="0"/>
              <a:t>chain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average </a:t>
            </a:r>
            <a:r>
              <a:rPr lang="en-GB" dirty="0"/>
              <a:t>these within-chain </a:t>
            </a:r>
            <a:r>
              <a:rPr lang="en-GB" dirty="0" smtClean="0"/>
              <a:t>variances = </a:t>
            </a:r>
            <a:r>
              <a:rPr lang="en-GB" u="sng" dirty="0"/>
              <a:t>average within-chain variance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Then compare </a:t>
            </a:r>
            <a:r>
              <a:rPr lang="en-GB" dirty="0"/>
              <a:t>this to the variances of all the chains mixed </a:t>
            </a:r>
            <a:r>
              <a:rPr lang="en-GB" dirty="0" smtClean="0"/>
              <a:t>together</a:t>
            </a:r>
            <a:r>
              <a:rPr lang="en-GB" dirty="0"/>
              <a:t> </a:t>
            </a:r>
            <a:r>
              <a:rPr lang="en-GB" dirty="0" smtClean="0"/>
              <a:t>= </a:t>
            </a:r>
            <a:r>
              <a:rPr lang="en-GB" u="sng" dirty="0"/>
              <a:t>mixture variance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We </a:t>
            </a:r>
            <a:r>
              <a:rPr lang="en-GB" dirty="0"/>
              <a:t>take the </a:t>
            </a:r>
            <a:r>
              <a:rPr lang="en-GB" u="sng" dirty="0"/>
              <a:t>mixture variance </a:t>
            </a:r>
            <a:r>
              <a:rPr lang="en-GB" dirty="0"/>
              <a:t>divided by the </a:t>
            </a:r>
            <a:r>
              <a:rPr lang="en-GB" u="sng" dirty="0"/>
              <a:t>average within-chain variance</a:t>
            </a:r>
            <a:r>
              <a:rPr lang="en-GB" dirty="0"/>
              <a:t>, compute the square root of this ratio, and call it </a:t>
            </a:r>
            <a:r>
              <a:rPr lang="en-GB" b="1" u="sng" dirty="0" err="1"/>
              <a:t>R.hat</a:t>
            </a:r>
            <a:r>
              <a:rPr lang="en-GB" dirty="0"/>
              <a:t> or the “potential scale reduction factor” (</a:t>
            </a:r>
            <a:r>
              <a:rPr lang="en-GB" dirty="0" err="1"/>
              <a:t>Gelman</a:t>
            </a:r>
            <a:r>
              <a:rPr lang="en-GB" dirty="0"/>
              <a:t> and Rubin, 1992, following ideas of Fosdick, 1959).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At convergence, the chains will have mixed, so that the distribution of the simulations between and within chains will be identical, and the ratio </a:t>
            </a:r>
            <a:r>
              <a:rPr lang="en-GB" b="1" dirty="0" err="1"/>
              <a:t>R.hat</a:t>
            </a:r>
            <a:r>
              <a:rPr lang="en-GB" dirty="0"/>
              <a:t> should equal 1. If </a:t>
            </a:r>
            <a:r>
              <a:rPr lang="en-GB" b="1" dirty="0" err="1"/>
              <a:t>R.hat</a:t>
            </a:r>
            <a:r>
              <a:rPr lang="en-GB" dirty="0"/>
              <a:t> is greater than 1, this implies that the chains have not fully mixed and that further simulation might increase the precision of inferences.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 </a:t>
            </a:r>
            <a:r>
              <a:rPr lang="en-GB" dirty="0"/>
              <a:t>practice we typically go until </a:t>
            </a:r>
            <a:r>
              <a:rPr lang="en-GB" b="1" dirty="0" err="1"/>
              <a:t>R.hat</a:t>
            </a:r>
            <a:r>
              <a:rPr lang="en-GB" dirty="0"/>
              <a:t> is less than 1.1 for all parameters and quantities of interest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6248400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hlinkClick r:id="rId2"/>
              </a:rPr>
              <a:t>http://www.mcmchandbook.net/HandbookChapter6.pdf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228600" y="553492"/>
            <a:ext cx="1408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Convergence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737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685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2b. Fit hierarchical Bayesian model with multiple sites in R and JAGS</a:t>
            </a:r>
            <a:r>
              <a:rPr lang="en-GB" sz="3600" b="1" dirty="0" smtClean="0"/>
              <a:t>…</a:t>
            </a:r>
          </a:p>
          <a:p>
            <a:pPr algn="ctr"/>
            <a:endParaRPr lang="en-GB" sz="5400" b="1" dirty="0"/>
          </a:p>
          <a:p>
            <a:pPr algn="ctr"/>
            <a:endParaRPr lang="en-GB" sz="5400" b="1" dirty="0"/>
          </a:p>
          <a:p>
            <a:pPr algn="ctr"/>
            <a:r>
              <a:rPr lang="en-GB" sz="2400" b="1" dirty="0"/>
              <a:t>Open ‘</a:t>
            </a:r>
            <a:r>
              <a:rPr lang="en-GB" sz="2400" b="1" i="1" dirty="0"/>
              <a:t>Kate_Tree light example multi-</a:t>
            </a:r>
            <a:r>
              <a:rPr lang="en-GB" sz="2400" b="1" i="1" dirty="0" err="1"/>
              <a:t>level.R</a:t>
            </a:r>
            <a:r>
              <a:rPr lang="en-GB" sz="2400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4457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796550" y="399426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2784557" y="2903062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754077" y="182880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754077" y="71562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5556714" y="1245720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22989" r="-12644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587697" y="1202283"/>
            <a:ext cx="1829950" cy="184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97477" y="96791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76879" y="2006003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262278" y="4913913"/>
                <a:ext cx="6638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</a:t>
                </a:r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78" y="4913913"/>
                <a:ext cx="6638546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6" idx="1"/>
          </p:cNvCxnSpPr>
          <p:nvPr/>
        </p:nvCxnSpPr>
        <p:spPr>
          <a:xfrm>
            <a:off x="4310843" y="993774"/>
            <a:ext cx="981837" cy="3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model…now with multiple sites, </a:t>
            </a:r>
            <a:r>
              <a:rPr lang="en-GB" b="1" i="1" dirty="0" smtClean="0"/>
              <a:t>j</a:t>
            </a:r>
            <a:endParaRPr lang="en-GB" b="1" i="1" dirty="0"/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8062" b="70280"/>
          <a:stretch/>
        </p:blipFill>
        <p:spPr>
          <a:xfrm>
            <a:off x="6483297" y="5798840"/>
            <a:ext cx="1892808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796550" y="6147574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550" y="6147574"/>
                <a:ext cx="3567131" cy="369332"/>
              </a:xfrm>
              <a:prstGeom prst="rect">
                <a:avLst/>
              </a:prstGeom>
              <a:blipFill>
                <a:blip r:embed="rId8"/>
                <a:stretch>
                  <a:fillRect l="-102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838398" y="3108097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p:cxnSp>
        <p:nvCxnSpPr>
          <p:cNvPr id="43" name="Straight Arrow Connector 42"/>
          <p:cNvCxnSpPr>
            <a:stCxn id="44" idx="0"/>
          </p:cNvCxnSpPr>
          <p:nvPr/>
        </p:nvCxnSpPr>
        <p:spPr>
          <a:xfrm flipV="1">
            <a:off x="4250030" y="3405452"/>
            <a:ext cx="271654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l-GR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l-G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4663316" y="3418847"/>
            <a:ext cx="318136" cy="810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3297" y="4163672"/>
            <a:ext cx="161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Hyper-parameters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5800479" y="2389499"/>
            <a:ext cx="623271" cy="71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4820291" y="2389499"/>
            <a:ext cx="597356" cy="6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275694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1361135" y="1275694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19839" y="2090420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433913" y="1063783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7658" y="1063783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1</a:t>
            </a:r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9967" y="1857354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3</a:t>
            </a:r>
            <a:endParaRPr lang="en-GB" sz="1200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63489" y="1324534"/>
            <a:ext cx="194689" cy="275666"/>
          </a:xfrm>
          <a:prstGeom prst="rect">
            <a:avLst/>
          </a:prstGeom>
        </p:spPr>
      </p:pic>
      <p:pic>
        <p:nvPicPr>
          <p:cNvPr id="37" name="Picture 3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5889" y="1476934"/>
            <a:ext cx="194689" cy="275666"/>
          </a:xfrm>
          <a:prstGeom prst="rect">
            <a:avLst/>
          </a:prstGeom>
        </p:spPr>
      </p:pic>
      <p:pic>
        <p:nvPicPr>
          <p:cNvPr id="40" name="Picture 3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50589" y="1347225"/>
            <a:ext cx="194689" cy="275666"/>
          </a:xfrm>
          <a:prstGeom prst="rect">
            <a:avLst/>
          </a:prstGeom>
        </p:spPr>
      </p:pic>
      <p:pic>
        <p:nvPicPr>
          <p:cNvPr id="41" name="Picture 4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83614" y="1590347"/>
            <a:ext cx="194689" cy="275666"/>
          </a:xfrm>
          <a:prstGeom prst="rect">
            <a:avLst/>
          </a:prstGeom>
        </p:spPr>
      </p:pic>
      <p:pic>
        <p:nvPicPr>
          <p:cNvPr id="42" name="Picture 4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827253" y="1590347"/>
            <a:ext cx="194689" cy="275666"/>
          </a:xfrm>
          <a:prstGeom prst="rect">
            <a:avLst/>
          </a:prstGeom>
        </p:spPr>
      </p:pic>
      <p:pic>
        <p:nvPicPr>
          <p:cNvPr id="46" name="Picture 4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4453" y="1590347"/>
            <a:ext cx="194689" cy="275666"/>
          </a:xfrm>
          <a:prstGeom prst="rect">
            <a:avLst/>
          </a:prstGeom>
        </p:spPr>
      </p:pic>
      <p:pic>
        <p:nvPicPr>
          <p:cNvPr id="51" name="Picture 5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2264" y="1526202"/>
            <a:ext cx="194689" cy="275666"/>
          </a:xfrm>
          <a:prstGeom prst="rect">
            <a:avLst/>
          </a:prstGeom>
        </p:spPr>
      </p:pic>
      <p:pic>
        <p:nvPicPr>
          <p:cNvPr id="52" name="Picture 5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89036" y="1323402"/>
            <a:ext cx="194689" cy="275666"/>
          </a:xfrm>
          <a:prstGeom prst="rect">
            <a:avLst/>
          </a:prstGeom>
        </p:spPr>
      </p:pic>
      <p:pic>
        <p:nvPicPr>
          <p:cNvPr id="54" name="Picture 53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742040" y="1376936"/>
            <a:ext cx="194689" cy="275666"/>
          </a:xfrm>
          <a:prstGeom prst="rect">
            <a:avLst/>
          </a:prstGeom>
        </p:spPr>
      </p:pic>
      <p:pic>
        <p:nvPicPr>
          <p:cNvPr id="56" name="Picture 5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1690" y="2124299"/>
            <a:ext cx="194689" cy="275666"/>
          </a:xfrm>
          <a:prstGeom prst="rect">
            <a:avLst/>
          </a:prstGeom>
        </p:spPr>
      </p:pic>
      <p:pic>
        <p:nvPicPr>
          <p:cNvPr id="57" name="Picture 5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3689" y="2148122"/>
            <a:ext cx="194689" cy="275666"/>
          </a:xfrm>
          <a:prstGeom prst="rect">
            <a:avLst/>
          </a:prstGeom>
        </p:spPr>
      </p:pic>
      <p:pic>
        <p:nvPicPr>
          <p:cNvPr id="58" name="Picture 57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74975" y="2229586"/>
            <a:ext cx="194689" cy="275666"/>
          </a:xfrm>
          <a:prstGeom prst="rect">
            <a:avLst/>
          </a:prstGeom>
        </p:spPr>
      </p:pic>
      <p:pic>
        <p:nvPicPr>
          <p:cNvPr id="59" name="Picture 58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6261" y="2172007"/>
            <a:ext cx="194689" cy="275666"/>
          </a:xfrm>
          <a:prstGeom prst="rect">
            <a:avLst/>
          </a:prstGeom>
        </p:spPr>
      </p:pic>
      <p:pic>
        <p:nvPicPr>
          <p:cNvPr id="60" name="Picture 5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42757" y="2405073"/>
            <a:ext cx="194689" cy="275666"/>
          </a:xfrm>
          <a:prstGeom prst="rect">
            <a:avLst/>
          </a:prstGeom>
        </p:spPr>
      </p:pic>
      <p:pic>
        <p:nvPicPr>
          <p:cNvPr id="61" name="Picture 6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8696" y="2430662"/>
            <a:ext cx="194689" cy="275666"/>
          </a:xfrm>
          <a:prstGeom prst="rect">
            <a:avLst/>
          </a:prstGeom>
        </p:spPr>
      </p:pic>
      <p:pic>
        <p:nvPicPr>
          <p:cNvPr id="62" name="Picture 6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35987" y="2445867"/>
            <a:ext cx="194689" cy="27566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15889" y="3201915"/>
            <a:ext cx="0" cy="1269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5889" y="4471449"/>
            <a:ext cx="1406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6200000">
            <a:off x="1132263" y="3268803"/>
            <a:ext cx="1578586" cy="2405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c 62"/>
          <p:cNvSpPr/>
          <p:nvPr/>
        </p:nvSpPr>
        <p:spPr>
          <a:xfrm rot="16200000">
            <a:off x="987709" y="3285543"/>
            <a:ext cx="1844021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c 63"/>
          <p:cNvSpPr/>
          <p:nvPr/>
        </p:nvSpPr>
        <p:spPr>
          <a:xfrm rot="16200000">
            <a:off x="792135" y="3262439"/>
            <a:ext cx="2195029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1773624" y="3547246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1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81239" y="3380299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3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88214" y="3202927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2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028" y="4636092"/>
            <a:ext cx="2449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Multiple sites, </a:t>
            </a:r>
            <a:r>
              <a:rPr lang="en-GB" sz="1400" i="1" dirty="0" smtClean="0"/>
              <a:t>j</a:t>
            </a:r>
            <a:r>
              <a:rPr lang="en-GB" sz="1400" dirty="0" smtClean="0"/>
              <a:t>, and we expect there to be differences in the maximum growth rate per site, </a:t>
            </a:r>
            <a:r>
              <a:rPr lang="el-GR" sz="1400" dirty="0" smtClean="0"/>
              <a:t>α</a:t>
            </a:r>
            <a:r>
              <a:rPr lang="en-GB" sz="1400" baseline="-25000" dirty="0" smtClean="0"/>
              <a:t>j</a:t>
            </a:r>
            <a:r>
              <a:rPr lang="en-GB" sz="1400" dirty="0" smtClean="0"/>
              <a:t>, for instance due to soil water availability</a:t>
            </a:r>
            <a:endParaRPr lang="en-GB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39079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895350"/>
            <a:ext cx="52101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599"/>
            <a:ext cx="4191000" cy="4198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1105"/>
            <a:ext cx="4348637" cy="42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4309408"/>
            <a:ext cx="6553200" cy="1938992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THE END</a:t>
            </a:r>
          </a:p>
          <a:p>
            <a:pPr algn="ctr"/>
            <a:r>
              <a:rPr lang="en-GB" sz="6000" dirty="0" smtClean="0"/>
              <a:t>(phew)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6067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600200"/>
            <a:ext cx="7619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A framework for thinking about and fitting Bayesian hierarchical models in ecology…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60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82" y="549441"/>
            <a:ext cx="3733800" cy="602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9082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Hobbs &amp; </a:t>
            </a:r>
            <a:r>
              <a:rPr lang="en-GB" sz="1400" i="1" dirty="0" err="1" smtClean="0"/>
              <a:t>Hooten</a:t>
            </a:r>
            <a:r>
              <a:rPr lang="en-GB" sz="1400" i="1" dirty="0" smtClean="0"/>
              <a:t> (2015)</a:t>
            </a:r>
            <a:endParaRPr lang="en-GB" sz="1400" i="1" dirty="0"/>
          </a:p>
        </p:txBody>
      </p:sp>
      <p:sp>
        <p:nvSpPr>
          <p:cNvPr id="4" name="Rectangle 3"/>
          <p:cNvSpPr/>
          <p:nvPr/>
        </p:nvSpPr>
        <p:spPr>
          <a:xfrm>
            <a:off x="1752600" y="1524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u="sng" dirty="0" smtClean="0"/>
              <a:t>Modelling in Ecology using Bayes</a:t>
            </a:r>
            <a:endParaRPr lang="en-GB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7620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19516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886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56504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Perform </a:t>
            </a:r>
            <a:r>
              <a:rPr lang="en-GB" u="sng" dirty="0" smtClean="0">
                <a:solidFill>
                  <a:srgbClr val="C00000"/>
                </a:solidFill>
              </a:rPr>
              <a:t>model checking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5217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04800" y="3733800"/>
            <a:ext cx="8610600" cy="1447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4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0" ma:contentTypeDescription="Create a new document." ma:contentTypeScope="" ma:versionID="887d89b7fc6e8a876c8a80f7627109ed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ddbede111147198a90991c791b698fa9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622815-D9B1-4593-8D67-36A97E09FE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55259A-DE04-40B2-AE1F-068B34E4F131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0BC4C2-3CE5-4004-BADB-9E8AB24D9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3714</Words>
  <Application>Microsoft Office PowerPoint</Application>
  <PresentationFormat>On-screen Show (4:3)</PresentationFormat>
  <Paragraphs>700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Cambria Math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Anonymous</dc:creator>
  <cp:lastModifiedBy>Searle, Kate</cp:lastModifiedBy>
  <cp:revision>300</cp:revision>
  <dcterms:created xsi:type="dcterms:W3CDTF">2016-06-22T22:21:29Z</dcterms:created>
  <dcterms:modified xsi:type="dcterms:W3CDTF">2019-09-09T12:03:31Z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